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olors1.xml" ContentType="application/vnd.ms-office.chartcolorstyle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5"/>
  </p:notesMasterIdLst>
  <p:sldIdLst>
    <p:sldId id="256" r:id="rId2"/>
    <p:sldId id="274" r:id="rId3"/>
    <p:sldId id="275" r:id="rId4"/>
    <p:sldId id="276" r:id="rId5"/>
    <p:sldId id="277" r:id="rId6"/>
    <p:sldId id="261" r:id="rId7"/>
    <p:sldId id="278" r:id="rId8"/>
    <p:sldId id="280" r:id="rId9"/>
    <p:sldId id="263" r:id="rId10"/>
    <p:sldId id="264" r:id="rId11"/>
    <p:sldId id="265" r:id="rId12"/>
    <p:sldId id="279" r:id="rId13"/>
    <p:sldId id="266" r:id="rId14"/>
    <p:sldId id="267" r:id="rId15"/>
    <p:sldId id="268" r:id="rId16"/>
    <p:sldId id="272" r:id="rId17"/>
    <p:sldId id="271" r:id="rId18"/>
    <p:sldId id="284" r:id="rId19"/>
    <p:sldId id="283" r:id="rId20"/>
    <p:sldId id="286" r:id="rId21"/>
    <p:sldId id="273" r:id="rId22"/>
    <p:sldId id="288" r:id="rId23"/>
    <p:sldId id="290" r:id="rId24"/>
    <p:sldId id="289" r:id="rId25"/>
    <p:sldId id="269" r:id="rId26"/>
    <p:sldId id="270" r:id="rId27"/>
    <p:sldId id="285" r:id="rId28"/>
    <p:sldId id="291" r:id="rId29"/>
    <p:sldId id="292" r:id="rId30"/>
    <p:sldId id="295" r:id="rId31"/>
    <p:sldId id="293" r:id="rId32"/>
    <p:sldId id="294" r:id="rId33"/>
    <p:sldId id="296" r:id="rId34"/>
  </p:sldIdLst>
  <p:sldSz cx="9144000" cy="5143500" type="screen16x9"/>
  <p:notesSz cx="6858000" cy="9144000"/>
  <p:embeddedFontLst>
    <p:embeddedFont>
      <p:font typeface="Barlow Semi Condensed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Libre Franklin" charset="0"/>
      <p:regular r:id="rId44"/>
      <p:bold r:id="rId45"/>
      <p:italic r:id="rId46"/>
      <p:boldItalic r:id="rId47"/>
    </p:embeddedFont>
    <p:embeddedFont>
      <p:font typeface="Libre Franklin Medium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A0EE"/>
    <a:srgbClr val="C8A53A"/>
    <a:srgbClr val="AD8E70"/>
    <a:srgbClr val="334E70"/>
    <a:srgbClr val="D12F56"/>
    <a:srgbClr val="3399FF"/>
    <a:srgbClr val="EB0F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90" y="-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autoTitleDeleted val="1"/>
    <c:plotArea>
      <c:layout>
        <c:manualLayout>
          <c:layoutTarget val="inner"/>
          <c:xMode val="edge"/>
          <c:yMode val="edge"/>
          <c:x val="5.6021620178833595E-2"/>
          <c:y val="0.10871136844592927"/>
          <c:w val="0.91745187756971158"/>
          <c:h val="0.83923658387268951"/>
        </c:manualLayout>
      </c:layout>
      <c:bubbleChart>
        <c:varyColors val="1"/>
        <c:ser>
          <c:idx val="0"/>
          <c:order val="0"/>
          <c:tx>
            <c:strRef>
              <c:f>Graf_Vocacional!$T$2</c:f>
              <c:strCache>
                <c:ptCount val="1"/>
                <c:pt idx="0">
                  <c:v>QV</c:v>
                </c:pt>
              </c:strCache>
            </c:strRef>
          </c:tx>
          <c:spPr>
            <a:solidFill>
              <a:srgbClr val="3399FF"/>
            </a:solidFill>
          </c:spPr>
          <c:dPt>
            <c:idx val="0"/>
            <c:spPr>
              <a:solidFill>
                <a:srgbClr val="0BB52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7B0-434F-B9F6-747DE25FE2CB}"/>
              </c:ext>
            </c:extLst>
          </c:dPt>
          <c:dPt>
            <c:idx val="1"/>
            <c:spPr>
              <a:solidFill>
                <a:srgbClr val="3399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7B0-434F-B9F6-747DE25FE2CB}"/>
              </c:ext>
            </c:extLst>
          </c:dPt>
          <c:dPt>
            <c:idx val="2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7B0-434F-B9F6-747DE25FE2CB}"/>
              </c:ext>
            </c:extLst>
          </c:dPt>
          <c:dPt>
            <c:idx val="3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7B0-434F-B9F6-747DE25FE2CB}"/>
              </c:ext>
            </c:extLst>
          </c:dPt>
          <c:dPt>
            <c:idx val="4"/>
            <c:spPr>
              <a:solidFill>
                <a:srgbClr val="3399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7B0-434F-B9F6-747DE25FE2CB}"/>
              </c:ext>
            </c:extLst>
          </c:dPt>
          <c:dPt>
            <c:idx val="5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7B0-434F-B9F6-747DE25FE2CB}"/>
              </c:ext>
            </c:extLst>
          </c:dPt>
          <c:dPt>
            <c:idx val="6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7B0-434F-B9F6-747DE25FE2CB}"/>
              </c:ext>
            </c:extLst>
          </c:dPt>
          <c:dPt>
            <c:idx val="7"/>
            <c:spPr>
              <a:solidFill>
                <a:srgbClr val="604A7B">
                  <a:alpha val="4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7B0-434F-B9F6-747DE25FE2CB}"/>
              </c:ext>
            </c:extLst>
          </c:dPt>
          <c:dPt>
            <c:idx val="8"/>
            <c:spPr>
              <a:solidFill>
                <a:srgbClr val="D12F5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7B0-434F-B9F6-747DE25FE2CB}"/>
              </c:ext>
            </c:extLst>
          </c:dPt>
          <c:dPt>
            <c:idx val="9"/>
            <c:spPr>
              <a:solidFill>
                <a:srgbClr val="EF7B7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7B0-434F-B9F6-747DE25FE2CB}"/>
              </c:ext>
            </c:extLst>
          </c:dPt>
          <c:dPt>
            <c:idx val="1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7B0-434F-B9F6-747DE25FE2CB}"/>
              </c:ext>
            </c:extLst>
          </c:dPt>
          <c:dPt>
            <c:idx val="11"/>
            <c:spPr>
              <a:solidFill>
                <a:srgbClr val="CC9900">
                  <a:alpha val="69804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7B0-434F-B9F6-747DE25FE2CB}"/>
              </c:ext>
            </c:extLst>
          </c:dPt>
          <c:dPt>
            <c:idx val="12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A7B0-434F-B9F6-747DE25FE2CB}"/>
              </c:ext>
            </c:extLst>
          </c:dPt>
          <c:dPt>
            <c:idx val="13"/>
            <c:spPr>
              <a:solidFill>
                <a:srgbClr val="996633">
                  <a:alpha val="6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A7B0-434F-B9F6-747DE25FE2CB}"/>
              </c:ext>
            </c:extLst>
          </c:dPt>
          <c:dPt>
            <c:idx val="14"/>
            <c:spPr>
              <a:solidFill>
                <a:srgbClr val="D9D9D9">
                  <a:alpha val="69804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A7B0-434F-B9F6-747DE25FE2CB}"/>
              </c:ext>
            </c:extLst>
          </c:dPt>
          <c:dPt>
            <c:idx val="15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A7B0-434F-B9F6-747DE25FE2CB}"/>
              </c:ext>
            </c:extLst>
          </c:dPt>
          <c:dLbls>
            <c:dLbl>
              <c:idx val="0"/>
              <c:layout>
                <c:manualLayout>
                  <c:x val="-0.17288069080433321"/>
                  <c:y val="0.16891643432360579"/>
                </c:manualLayout>
              </c:layout>
              <c:tx>
                <c:rich>
                  <a:bodyPr/>
                  <a:lstStyle/>
                  <a:p>
                    <a:fld id="{57ECCC5D-1C4C-49B1-AE7C-FC6C4F4FB1E5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7B0-434F-B9F6-747DE25FE2CB}"/>
                </c:ext>
              </c:extLst>
            </c:dLbl>
            <c:dLbl>
              <c:idx val="1"/>
              <c:layout>
                <c:manualLayout>
                  <c:x val="4.5037427830826029E-3"/>
                  <c:y val="0.18605187908542281"/>
                </c:manualLayout>
              </c:layout>
              <c:tx>
                <c:rich>
                  <a:bodyPr/>
                  <a:lstStyle/>
                  <a:p>
                    <a:fld id="{4BF280CF-2C9E-4840-8B82-19578FD2C533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7B0-434F-B9F6-747DE25FE2CB}"/>
                </c:ext>
              </c:extLst>
            </c:dLbl>
            <c:dLbl>
              <c:idx val="2"/>
              <c:layout>
                <c:manualLayout>
                  <c:x val="-6.3617058943055763E-2"/>
                  <c:y val="-6.1723433180354191E-2"/>
                </c:manualLayout>
              </c:layout>
              <c:tx>
                <c:rich>
                  <a:bodyPr/>
                  <a:lstStyle/>
                  <a:p>
                    <a:fld id="{AEF85A61-97D2-4CF2-8B26-8E01FBE22397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4075579965607987"/>
                      <c:h val="5.659856894662795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A7B0-434F-B9F6-747DE25FE2CB}"/>
                </c:ext>
              </c:extLst>
            </c:dLbl>
            <c:dLbl>
              <c:idx val="3"/>
              <c:layout>
                <c:manualLayout>
                  <c:x val="-5.3673072680069378E-3"/>
                  <c:y val="5.0910423566694262E-3"/>
                </c:manualLayout>
              </c:layout>
              <c:tx>
                <c:rich>
                  <a:bodyPr/>
                  <a:lstStyle/>
                  <a:p>
                    <a:fld id="{4CF4B9AA-1B23-475E-B0D3-E898C88D89E2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8097488917708926"/>
                      <c:h val="5.94306158542445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A7B0-434F-B9F6-747DE25FE2CB}"/>
                </c:ext>
              </c:extLst>
            </c:dLbl>
            <c:dLbl>
              <c:idx val="4"/>
              <c:layout>
                <c:manualLayout>
                  <c:x val="-0.18358273385059343"/>
                  <c:y val="-7.2598790157024154E-2"/>
                </c:manualLayout>
              </c:layout>
              <c:tx>
                <c:rich>
                  <a:bodyPr/>
                  <a:lstStyle/>
                  <a:p>
                    <a:fld id="{7CB776A3-97EF-4A44-B4A4-ED86DE9C0AF9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7B0-434F-B9F6-747DE25FE2CB}"/>
                </c:ext>
              </c:extLst>
            </c:dLbl>
            <c:dLbl>
              <c:idx val="5"/>
              <c:layout>
                <c:manualLayout>
                  <c:x val="-6.3016893073325503E-2"/>
                  <c:y val="4.2310137072958588E-2"/>
                </c:manualLayout>
              </c:layout>
              <c:tx>
                <c:rich>
                  <a:bodyPr/>
                  <a:lstStyle/>
                  <a:p>
                    <a:fld id="{59910CAF-2E8E-41F3-A0D2-772A2F135294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7B0-434F-B9F6-747DE25FE2CB}"/>
                </c:ext>
              </c:extLst>
            </c:dLbl>
            <c:dLbl>
              <c:idx val="6"/>
              <c:layout>
                <c:manualLayout>
                  <c:x val="-0.16514798277871381"/>
                  <c:y val="-2.9061561093757144E-2"/>
                </c:manualLayout>
              </c:layout>
              <c:tx>
                <c:rich>
                  <a:bodyPr/>
                  <a:lstStyle/>
                  <a:p>
                    <a:fld id="{9A49F945-9747-4531-824B-51794756FBF3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7B0-434F-B9F6-747DE25FE2CB}"/>
                </c:ext>
              </c:extLst>
            </c:dLbl>
            <c:dLbl>
              <c:idx val="7"/>
              <c:layout>
                <c:manualLayout>
                  <c:x val="-0.19049005738689448"/>
                  <c:y val="-9.6173636549183053E-2"/>
                </c:manualLayout>
              </c:layout>
              <c:tx>
                <c:rich>
                  <a:bodyPr/>
                  <a:lstStyle/>
                  <a:p>
                    <a:fld id="{F11814F9-AC75-43F0-AAD8-1CEC71788982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7B0-434F-B9F6-747DE25FE2CB}"/>
                </c:ext>
              </c:extLst>
            </c:dLbl>
            <c:dLbl>
              <c:idx val="8"/>
              <c:layout>
                <c:manualLayout>
                  <c:x val="-0.15872198332058643"/>
                  <c:y val="7.147745002326622E-2"/>
                </c:manualLayout>
              </c:layout>
              <c:tx>
                <c:rich>
                  <a:bodyPr/>
                  <a:lstStyle/>
                  <a:p>
                    <a:fld id="{5BE1192B-88C5-473D-8F59-0073E40E4F69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2070450159285522"/>
                      <c:h val="0.1460330349783913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7B0-434F-B9F6-747DE25FE2CB}"/>
                </c:ext>
              </c:extLst>
            </c:dLbl>
            <c:dLbl>
              <c:idx val="9"/>
              <c:layout>
                <c:manualLayout>
                  <c:x val="-8.8163773248578714E-2"/>
                  <c:y val="7.0508936962253993E-2"/>
                </c:manualLayout>
              </c:layout>
              <c:tx>
                <c:rich>
                  <a:bodyPr/>
                  <a:lstStyle/>
                  <a:p>
                    <a:fld id="{75AF9C07-7509-4E4F-ABAC-3A37BDE2D5BC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6232594361301247"/>
                      <c:h val="0.1363524663704406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7B0-434F-B9F6-747DE25FE2CB}"/>
                </c:ext>
              </c:extLst>
            </c:dLbl>
            <c:dLbl>
              <c:idx val="10"/>
              <c:layout>
                <c:manualLayout>
                  <c:x val="-9.7699029439049526E-2"/>
                  <c:y val="0.12559896655117841"/>
                </c:manualLayout>
              </c:layout>
              <c:tx>
                <c:rich>
                  <a:bodyPr/>
                  <a:lstStyle/>
                  <a:p>
                    <a:fld id="{092A7823-8858-43CE-9188-377F2DB4E519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4371591800000524"/>
                      <c:h val="0.1336262138727444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A7B0-434F-B9F6-747DE25FE2CB}"/>
                </c:ext>
              </c:extLst>
            </c:dLbl>
            <c:dLbl>
              <c:idx val="11"/>
              <c:layout>
                <c:manualLayout>
                  <c:x val="-6.1171427145270629E-2"/>
                  <c:y val="-8.4414679914721E-2"/>
                </c:manualLayout>
              </c:layout>
              <c:tx>
                <c:rich>
                  <a:bodyPr/>
                  <a:lstStyle/>
                  <a:p>
                    <a:fld id="{C364B543-E4B0-4C57-A98A-075B89AC516D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3379661016949151"/>
                      <c:h val="7.254433833560709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A7B0-434F-B9F6-747DE25FE2CB}"/>
                </c:ext>
              </c:extLst>
            </c:dLbl>
            <c:dLbl>
              <c:idx val="12"/>
              <c:layout>
                <c:manualLayout>
                  <c:x val="-0.27057303544222777"/>
                  <c:y val="4.4238343324118093E-2"/>
                </c:manualLayout>
              </c:layout>
              <c:tx>
                <c:rich>
                  <a:bodyPr/>
                  <a:lstStyle/>
                  <a:p>
                    <a:fld id="{F64A461D-3C54-4346-8EFF-C04E9380A57E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477819938029949"/>
                      <c:h val="9.103323266515207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A7B0-434F-B9F6-747DE25FE2CB}"/>
                </c:ext>
              </c:extLst>
            </c:dLbl>
            <c:dLbl>
              <c:idx val="13"/>
              <c:layout>
                <c:manualLayout>
                  <c:x val="-0.10444630706484541"/>
                  <c:y val="-0.1522510270116017"/>
                </c:manualLayout>
              </c:layout>
              <c:tx>
                <c:rich>
                  <a:bodyPr/>
                  <a:lstStyle/>
                  <a:p>
                    <a:fld id="{A1F73F03-439B-4D29-B4AF-1EA6CDF4788F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A7B0-434F-B9F6-747DE25FE2CB}"/>
                </c:ext>
              </c:extLst>
            </c:dLbl>
            <c:dLbl>
              <c:idx val="14"/>
              <c:layout>
                <c:manualLayout>
                  <c:x val="-0.22667075381775084"/>
                  <c:y val="-3.268841829302048E-2"/>
                </c:manualLayout>
              </c:layout>
              <c:tx>
                <c:rich>
                  <a:bodyPr/>
                  <a:lstStyle/>
                  <a:p>
                    <a:fld id="{2D6A4AD5-0438-4D41-BB89-5BF6719CADE1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4832899544796227"/>
                      <c:h val="0.1289395117484347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A7B0-434F-B9F6-747DE25FE2CB}"/>
                </c:ext>
              </c:extLst>
            </c:dLbl>
            <c:dLbl>
              <c:idx val="15"/>
              <c:layout>
                <c:manualLayout>
                  <c:x val="-6.0231118800924063E-3"/>
                  <c:y val="2.0857473928157594E-2"/>
                </c:manualLayout>
              </c:layout>
              <c:tx>
                <c:rich>
                  <a:bodyPr/>
                  <a:lstStyle/>
                  <a:p>
                    <a:fld id="{CBB06FD9-312F-4D3A-9DEF-289AD0A440D0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A7B0-434F-B9F6-747DE25FE2CB}"/>
                </c:ext>
              </c:extLst>
            </c:dLbl>
            <c:delete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6350">
                      <a:solidFill>
                        <a:sysClr val="windowText" lastClr="000000"/>
                      </a:solidFill>
                      <a:prstDash val="dash"/>
                    </a:ln>
                    <a:effectLst/>
                  </c:spPr>
                </c15:leaderLines>
              </c:ext>
            </c:extLst>
          </c:dLbls>
          <c:xVal>
            <c:numRef>
              <c:f>Graf_Vocacional!$U$3:$U$18</c:f>
              <c:numCache>
                <c:formatCode>0.00_ ;[Red]\-0.00\ </c:formatCode>
                <c:ptCount val="16"/>
                <c:pt idx="0">
                  <c:v>-2.0740037632498551</c:v>
                </c:pt>
                <c:pt idx="1">
                  <c:v>-0.24807833835244952</c:v>
                </c:pt>
                <c:pt idx="2">
                  <c:v>-9.166517621148676E-2</c:v>
                </c:pt>
                <c:pt idx="3">
                  <c:v>-1.1314726427908983E-2</c:v>
                </c:pt>
                <c:pt idx="4">
                  <c:v>-0.19925306238401122</c:v>
                </c:pt>
                <c:pt idx="5">
                  <c:v>-0.16289669994386849</c:v>
                </c:pt>
                <c:pt idx="6">
                  <c:v>0.4752380433056283</c:v>
                </c:pt>
                <c:pt idx="7">
                  <c:v>-0.24561661314209787</c:v>
                </c:pt>
                <c:pt idx="8">
                  <c:v>-0.23156904820716642</c:v>
                </c:pt>
                <c:pt idx="9">
                  <c:v>-0.66010807917637981</c:v>
                </c:pt>
                <c:pt idx="10">
                  <c:v>-0.88070655054382485</c:v>
                </c:pt>
                <c:pt idx="11">
                  <c:v>-1.9875235471389585E-2</c:v>
                </c:pt>
                <c:pt idx="12">
                  <c:v>-5.6378853012725057E-2</c:v>
                </c:pt>
                <c:pt idx="13">
                  <c:v>0.51766319513582604</c:v>
                </c:pt>
                <c:pt idx="14">
                  <c:v>-0.5108742361728813</c:v>
                </c:pt>
                <c:pt idx="15">
                  <c:v>-1.2521619340967245E-2</c:v>
                </c:pt>
              </c:numCache>
            </c:numRef>
          </c:xVal>
          <c:yVal>
            <c:numRef>
              <c:f>Graf_Vocacional!$T$3:$T$18</c:f>
              <c:numCache>
                <c:formatCode>0.00</c:formatCode>
                <c:ptCount val="16"/>
                <c:pt idx="0">
                  <c:v>3.3998003980891249E-2</c:v>
                </c:pt>
                <c:pt idx="1">
                  <c:v>0</c:v>
                </c:pt>
                <c:pt idx="2">
                  <c:v>0.92067771377917373</c:v>
                </c:pt>
                <c:pt idx="3">
                  <c:v>0.76967986970473901</c:v>
                </c:pt>
                <c:pt idx="4">
                  <c:v>1.5506167998239111</c:v>
                </c:pt>
                <c:pt idx="5">
                  <c:v>0.12586596925185939</c:v>
                </c:pt>
                <c:pt idx="6">
                  <c:v>1.061860281340204</c:v>
                </c:pt>
                <c:pt idx="7">
                  <c:v>0.96838567225039651</c:v>
                </c:pt>
                <c:pt idx="8">
                  <c:v>0.38967329792378752</c:v>
                </c:pt>
                <c:pt idx="9">
                  <c:v>0.61176777614047761</c:v>
                </c:pt>
                <c:pt idx="10">
                  <c:v>0.67620434796427675</c:v>
                </c:pt>
                <c:pt idx="11">
                  <c:v>1.6679692014883301</c:v>
                </c:pt>
                <c:pt idx="12">
                  <c:v>0.76330048154928831</c:v>
                </c:pt>
                <c:pt idx="13">
                  <c:v>1.2978236665377803</c:v>
                </c:pt>
                <c:pt idx="14">
                  <c:v>1.0986741390585988</c:v>
                </c:pt>
                <c:pt idx="15">
                  <c:v>0.38084450427697786</c:v>
                </c:pt>
              </c:numCache>
            </c:numRef>
          </c:yVal>
          <c:bubbleSize>
            <c:numRef>
              <c:f>Graf_Vocacional!$K$3:$K$18</c:f>
              <c:numCache>
                <c:formatCode>_-* #,##0_-;\-* #,##0_-;_-* "-"??_-;_-@_-</c:formatCode>
                <c:ptCount val="16"/>
                <c:pt idx="0">
                  <c:v>8</c:v>
                </c:pt>
                <c:pt idx="1">
                  <c:v>0</c:v>
                </c:pt>
                <c:pt idx="2">
                  <c:v>5768</c:v>
                </c:pt>
                <c:pt idx="3">
                  <c:v>3239</c:v>
                </c:pt>
                <c:pt idx="4">
                  <c:v>11899</c:v>
                </c:pt>
                <c:pt idx="5">
                  <c:v>472</c:v>
                </c:pt>
                <c:pt idx="6">
                  <c:v>10231</c:v>
                </c:pt>
                <c:pt idx="7">
                  <c:v>45317</c:v>
                </c:pt>
                <c:pt idx="8">
                  <c:v>2968</c:v>
                </c:pt>
                <c:pt idx="9">
                  <c:v>774</c:v>
                </c:pt>
                <c:pt idx="10">
                  <c:v>3973</c:v>
                </c:pt>
                <c:pt idx="11">
                  <c:v>32973</c:v>
                </c:pt>
                <c:pt idx="12">
                  <c:v>5900</c:v>
                </c:pt>
                <c:pt idx="13">
                  <c:v>52069</c:v>
                </c:pt>
                <c:pt idx="14">
                  <c:v>16474</c:v>
                </c:pt>
                <c:pt idx="15">
                  <c:v>9851</c:v>
                </c:pt>
              </c:numCache>
            </c:numRef>
          </c:bubbleSize>
          <c:extLst xmlns:c16r2="http://schemas.microsoft.com/office/drawing/2015/06/chart">
            <c:ext xmlns:c15="http://schemas.microsoft.com/office/drawing/2012/chart" uri="{02D57815-91ED-43cb-92C2-25804820EDAC}">
              <c15:datalabelsRange>
                <c15:f>Graf_Vocacional!$E$3:$E$18</c15:f>
                <c15:dlblRangeCache>
                  <c:ptCount val="16"/>
                  <c:pt idx="0">
                    <c:v>Agricultura e Pecuária</c:v>
                  </c:pt>
                  <c:pt idx="1">
                    <c:v>Indústria Extrativa</c:v>
                  </c:pt>
                  <c:pt idx="2">
                    <c:v>Ind. Baixa Tecnologia</c:v>
                  </c:pt>
                  <c:pt idx="3">
                    <c:v>Ind. Média-Baixa Tecnologia</c:v>
                  </c:pt>
                  <c:pt idx="4">
                    <c:v>Ind. Média-Alta Tecnologia</c:v>
                  </c:pt>
                  <c:pt idx="5">
                    <c:v>Ind. Alta Tecnologia</c:v>
                  </c:pt>
                  <c:pt idx="6">
                    <c:v>Construção</c:v>
                  </c:pt>
                  <c:pt idx="7">
                    <c:v>Comércio, armazenamento e transporte</c:v>
                  </c:pt>
                  <c:pt idx="8">
                    <c:v>Serv. Intens. em Conhec. - Financeiro</c:v>
                  </c:pt>
                  <c:pt idx="9">
                    <c:v>Serv. Intens. em Conhec. - Media/Cultura</c:v>
                  </c:pt>
                  <c:pt idx="10">
                    <c:v>Serv. Intens. em Conhec. - Profissionais</c:v>
                  </c:pt>
                  <c:pt idx="11">
                    <c:v>Serv. Intens. em Conhec. - Social</c:v>
                  </c:pt>
                  <c:pt idx="12">
                    <c:v>Serv. Intens. em Conhec. - Tecnologia</c:v>
                  </c:pt>
                  <c:pt idx="13">
                    <c:v>Serv. Não Intens. em Conhecimento</c:v>
                  </c:pt>
                  <c:pt idx="14">
                    <c:v>Serv. Não Intens. em Conhecimento para Domicílios</c:v>
                  </c:pt>
                  <c:pt idx="15">
                    <c:v>Administração Pública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0-A7B0-434F-B9F6-747DE25FE2CB}"/>
            </c:ext>
          </c:extLst>
        </c:ser>
        <c:dLbls>
          <c:showVal val="1"/>
        </c:dLbls>
        <c:bubbleScale val="100"/>
        <c:axId val="37107584"/>
        <c:axId val="37109120"/>
      </c:bubbleChart>
      <c:valAx>
        <c:axId val="37107584"/>
        <c:scaling>
          <c:orientation val="minMax"/>
          <c:min val="-1"/>
        </c:scaling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_ ;[Red]\-0.00\ " sourceLinked="1"/>
        <c:maj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37109120"/>
        <c:crossesAt val="1"/>
        <c:crossBetween val="midCat"/>
      </c:valAx>
      <c:valAx>
        <c:axId val="37109120"/>
        <c:scaling>
          <c:orientation val="minMax"/>
        </c:scaling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tickLblPos val="low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37107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7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61772a5025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61772a5025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73671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582342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6210b1ca2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6210b1ca2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6210b1ca2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6210b1ca2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76102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6210b1ca2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6210b1ca2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30732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6210b1ca2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6210b1ca2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93907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61772a5025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61772a5025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6210b1ca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6210b1ca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6210b1ca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6210b1ca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56788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6210b1ca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6210b1ca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7724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1772a5025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61772a5025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6210b1ca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6210b1ca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514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6210b1ca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6210b1ca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88073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6210b1ca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6210b1ca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87623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1772a5025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61772a5025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61772a5025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61772a5025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61772a5025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61772a5025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61772a5025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61772a5025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61772a5025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61772a5025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6210b1ca2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6210b1ca2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61772a5025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61772a5025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0" y="3790"/>
            <a:ext cx="9144000" cy="5143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4073" y="2735371"/>
            <a:ext cx="9139800" cy="52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L="457189" marR="0" lvl="0" indent="-38099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619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365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075" y="2332631"/>
            <a:ext cx="9131400" cy="48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15"/>
          <p:cNvSpPr/>
          <p:nvPr/>
        </p:nvSpPr>
        <p:spPr>
          <a:xfrm>
            <a:off x="0" y="0"/>
            <a:ext cx="9144000" cy="177800"/>
          </a:xfrm>
          <a:prstGeom prst="rect">
            <a:avLst/>
          </a:prstGeom>
          <a:solidFill>
            <a:srgbClr val="02A0EE"/>
          </a:solidFill>
          <a:ln>
            <a:noFill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-7649" y="4998601"/>
            <a:ext cx="9204900" cy="1545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ção texto">
  <p:cSld name="Seção texto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253027" y="844154"/>
            <a:ext cx="8630100" cy="3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noAutofit/>
          </a:bodyPr>
          <a:lstStyle>
            <a:lvl1pPr marL="457189" marR="0" lvl="0" indent="-36194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213946" y="229297"/>
            <a:ext cx="8669100" cy="48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143631" y="4863126"/>
            <a:ext cx="739500" cy="202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ção Gráfico">
  <p:cSld name="Seção Gráfico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213944" y="229297"/>
            <a:ext cx="8667000" cy="48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500180" y="844154"/>
            <a:ext cx="8380800" cy="2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566" marR="0" lvl="2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754" marR="0" lvl="3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943" marR="0" lvl="4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2"/>
          </p:nvPr>
        </p:nvSpPr>
        <p:spPr>
          <a:xfrm>
            <a:off x="251999" y="1141759"/>
            <a:ext cx="86292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566" marR="0" lvl="2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754" marR="0" lvl="3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943" marR="0" lvl="4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>
            <a:spLocks noGrp="1"/>
          </p:cNvSpPr>
          <p:nvPr>
            <p:ph type="chart" idx="3"/>
          </p:nvPr>
        </p:nvSpPr>
        <p:spPr>
          <a:xfrm>
            <a:off x="251999" y="1441847"/>
            <a:ext cx="8629200" cy="30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❖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4"/>
          </p:nvPr>
        </p:nvSpPr>
        <p:spPr>
          <a:xfrm>
            <a:off x="251999" y="4538464"/>
            <a:ext cx="86292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566" marR="0" lvl="2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754" marR="0" lvl="3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943" marR="0" lvl="4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143631" y="4863126"/>
            <a:ext cx="739500" cy="202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5" name="Google Shape;85;p18"/>
          <p:cNvSpPr/>
          <p:nvPr/>
        </p:nvSpPr>
        <p:spPr>
          <a:xfrm>
            <a:off x="305998" y="928762"/>
            <a:ext cx="137100" cy="120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ção_Azul">
  <p:cSld name="Seção_Azul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>
            <a:off x="-8887" y="-3485"/>
            <a:ext cx="9176400" cy="51468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-8887" y="-3485"/>
            <a:ext cx="9153000" cy="5146800"/>
          </a:xfrm>
          <a:prstGeom prst="rect">
            <a:avLst/>
          </a:prstGeom>
          <a:solidFill>
            <a:srgbClr val="2F5496">
              <a:alpha val="84710"/>
            </a:srgbClr>
          </a:solidFill>
          <a:ln>
            <a:noFill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1003794" y="2451898"/>
            <a:ext cx="7877100" cy="48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90" name="Google Shape;90;p19"/>
          <p:cNvCxnSpPr/>
          <p:nvPr/>
        </p:nvCxnSpPr>
        <p:spPr>
          <a:xfrm>
            <a:off x="7381627" y="3006379"/>
            <a:ext cx="14097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1003791" y="3042551"/>
            <a:ext cx="7871400" cy="48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L="457189" marR="0" lvl="0" indent="-361942" algn="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619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365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20" userDrawn="1">
          <p15:clr>
            <a:srgbClr val="FBAE40"/>
          </p15:clr>
        </p15:guide>
        <p15:guide id="2" pos="5601" userDrawn="1">
          <p15:clr>
            <a:srgbClr val="FBAE40"/>
          </p15:clr>
        </p15:guide>
        <p15:guide id="3" pos="55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ção Vermelho">
  <p:cSld name="Seção Vermelho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-8887" y="0"/>
            <a:ext cx="9153000" cy="5161800"/>
          </a:xfrm>
          <a:prstGeom prst="rect">
            <a:avLst/>
          </a:prstGeom>
          <a:solidFill>
            <a:srgbClr val="277946"/>
          </a:solidFill>
          <a:ln>
            <a:noFill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1003794" y="2451898"/>
            <a:ext cx="7877100" cy="48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95" name="Google Shape;95;p20"/>
          <p:cNvCxnSpPr/>
          <p:nvPr/>
        </p:nvCxnSpPr>
        <p:spPr>
          <a:xfrm>
            <a:off x="7381627" y="3006379"/>
            <a:ext cx="1409700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1003791" y="3042551"/>
            <a:ext cx="7871400" cy="48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L="457189" marR="0" lvl="0" indent="-361942" algn="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619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365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ção Cinza">
  <p:cSld name="Seção Cinza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>
            <a:off x="-17587" y="0"/>
            <a:ext cx="9174600" cy="5143500"/>
          </a:xfrm>
          <a:prstGeom prst="rect">
            <a:avLst/>
          </a:prstGeom>
          <a:solidFill>
            <a:srgbClr val="F7C522"/>
          </a:solidFill>
          <a:ln>
            <a:noFill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1003794" y="2451898"/>
            <a:ext cx="7877100" cy="48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cxnSp>
        <p:nvCxnSpPr>
          <p:cNvPr id="100" name="Google Shape;100;p21"/>
          <p:cNvCxnSpPr/>
          <p:nvPr/>
        </p:nvCxnSpPr>
        <p:spPr>
          <a:xfrm>
            <a:off x="7381627" y="3006379"/>
            <a:ext cx="14097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003791" y="3042551"/>
            <a:ext cx="7871400" cy="48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L="457189" marR="0" lvl="0" indent="-361942" algn="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619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365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Vazio">
  <p:cSld name="2_Vazio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/>
          <p:nvPr/>
        </p:nvSpPr>
        <p:spPr>
          <a:xfrm>
            <a:off x="-35169" y="-7144"/>
            <a:ext cx="9179100" cy="51435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Texto 2"/>
          <p:cNvSpPr>
            <a:spLocks noGrp="1"/>
          </p:cNvSpPr>
          <p:nvPr>
            <p:ph idx="1" hasCustomPrompt="1"/>
          </p:nvPr>
        </p:nvSpPr>
        <p:spPr>
          <a:xfrm>
            <a:off x="4075" y="2735371"/>
            <a:ext cx="9139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pt-BR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pt-BR" dirty="0"/>
              <a:t>Clique para editar o subtítulo ou explicação da apresentação | Etapa X</a:t>
            </a:r>
          </a:p>
        </p:txBody>
      </p:sp>
      <p:sp>
        <p:nvSpPr>
          <p:cNvPr id="19" name="Título 18"/>
          <p:cNvSpPr>
            <a:spLocks noGrp="1"/>
          </p:cNvSpPr>
          <p:nvPr>
            <p:ph type="title" hasCustomPrompt="1"/>
          </p:nvPr>
        </p:nvSpPr>
        <p:spPr>
          <a:xfrm>
            <a:off x="4076" y="2332629"/>
            <a:ext cx="9131133" cy="4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pt-BR" sz="2551" b="1" spc="-113" baseline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pt-BR" dirty="0"/>
              <a:t>Clique para editar o 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91194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4"/>
          <p:cNvCxnSpPr/>
          <p:nvPr/>
        </p:nvCxnSpPr>
        <p:spPr>
          <a:xfrm>
            <a:off x="251999" y="4815653"/>
            <a:ext cx="86310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" name="Google Shape;57;p14"/>
          <p:cNvSpPr txBox="1"/>
          <p:nvPr/>
        </p:nvSpPr>
        <p:spPr>
          <a:xfrm>
            <a:off x="174087" y="4863124"/>
            <a:ext cx="7969500" cy="20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REVISÃO DO MARCO REGULATÓRIO DE POLÍTICA URBANA DO MUNICÍPIO DE SANTO ANDRÉ</a:t>
            </a:r>
            <a:endParaRPr sz="800" dirty="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143631" y="4863126"/>
            <a:ext cx="739500" cy="202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u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u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u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u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u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u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u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u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u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9" name="Google Shape;59;p14"/>
          <p:cNvSpPr/>
          <p:nvPr/>
        </p:nvSpPr>
        <p:spPr>
          <a:xfrm>
            <a:off x="0" y="-1"/>
            <a:ext cx="9144000" cy="215153"/>
          </a:xfrm>
          <a:prstGeom prst="rect">
            <a:avLst/>
          </a:prstGeom>
          <a:solidFill>
            <a:srgbClr val="02A0EE"/>
          </a:solidFill>
          <a:ln>
            <a:noFill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558863" y="1859706"/>
            <a:ext cx="4118288" cy="1477328"/>
          </a:xfrm>
        </p:spPr>
        <p:txBody>
          <a:bodyPr/>
          <a:lstStyle/>
          <a:p>
            <a:pPr algn="ctr"/>
            <a:r>
              <a:rPr lang="pt-BR" sz="2100" dirty="0"/>
              <a:t>REVISÃO DO MARCO REGULATÓRIO DE POLÍTICA URBANA DO MUNICÍPIO DE </a:t>
            </a:r>
            <a:r>
              <a:rPr lang="pt-BR" sz="2700" dirty="0"/>
              <a:t>SANTO ANDRÉ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1" y="1815705"/>
            <a:ext cx="1605292" cy="1403747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821531" y="-12739"/>
            <a:ext cx="7479000" cy="154424"/>
          </a:xfrm>
          <a:prstGeom prst="rect">
            <a:avLst/>
          </a:prstGeom>
          <a:solidFill>
            <a:srgbClr val="02A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C8269A9F-050E-182E-57E7-3FC71C005F11}"/>
              </a:ext>
            </a:extLst>
          </p:cNvPr>
          <p:cNvSpPr txBox="1"/>
          <p:nvPr/>
        </p:nvSpPr>
        <p:spPr>
          <a:xfrm>
            <a:off x="1168403" y="3737714"/>
            <a:ext cx="6981191" cy="2585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4603">
                <a:srgbClr val="D6E0F1"/>
              </a:gs>
              <a:gs pos="47400">
                <a:srgbClr val="D8E2F2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>
            <a:defPPr>
              <a:defRPr lang="pt-B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sz="1200" dirty="0"/>
              <a:t>EIXO DE ANÁLISE: DESENVOLVIMENTO ECONÔMICO DO MUNICÍPIO DE SANTO ANDRÉ</a:t>
            </a:r>
          </a:p>
        </p:txBody>
      </p:sp>
    </p:spTree>
    <p:extLst>
      <p:ext uri="{BB962C8B-B14F-4D97-AF65-F5344CB8AC3E}">
        <p14:creationId xmlns:p14="http://schemas.microsoft.com/office/powerpoint/2010/main" xmlns="" val="1461948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title"/>
          </p:nvPr>
        </p:nvSpPr>
        <p:spPr>
          <a:xfrm>
            <a:off x="474895" y="238648"/>
            <a:ext cx="8669100" cy="649261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000" dirty="0"/>
              <a:t>Indústria por intensidade tecnológica de 1985 a 2020 </a:t>
            </a:r>
            <a:endParaRPr sz="2000" dirty="0"/>
          </a:p>
          <a:p>
            <a:pPr>
              <a:lnSpc>
                <a:spcPct val="100000"/>
              </a:lnSpc>
            </a:pPr>
            <a:r>
              <a:rPr lang="pt-BR" sz="1600" b="0" dirty="0"/>
              <a:t>Proporção de empregos em relação ao total de 1985</a:t>
            </a:r>
            <a:endParaRPr sz="2400" b="0" dirty="0"/>
          </a:p>
        </p:txBody>
      </p:sp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75" y="1447651"/>
            <a:ext cx="4584676" cy="283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753" y="1461625"/>
            <a:ext cx="4699175" cy="28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2"/>
          <p:cNvSpPr txBox="1"/>
          <p:nvPr/>
        </p:nvSpPr>
        <p:spPr>
          <a:xfrm>
            <a:off x="474900" y="4452751"/>
            <a:ext cx="4584600" cy="53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pt-BR" sz="1100">
                <a:solidFill>
                  <a:srgbClr val="7F7F7F"/>
                </a:solidFill>
              </a:rPr>
              <a:t>Fonte: Elaborado pela FIPE, a partir dos dados da RAIS/MTE.</a:t>
            </a:r>
            <a:endParaRPr sz="1100">
              <a:solidFill>
                <a:srgbClr val="7F7F7F"/>
              </a:solidFill>
            </a:endParaRPr>
          </a:p>
        </p:txBody>
      </p:sp>
      <p:sp>
        <p:nvSpPr>
          <p:cNvPr id="2" name="Google Shape;220;p28">
            <a:extLst>
              <a:ext uri="{FF2B5EF4-FFF2-40B4-BE49-F238E27FC236}">
                <a16:creationId xmlns:a16="http://schemas.microsoft.com/office/drawing/2014/main" xmlns="" id="{1EF7518E-13C7-1BC6-FA37-031E604518D7}"/>
              </a:ext>
            </a:extLst>
          </p:cNvPr>
          <p:cNvSpPr txBox="1"/>
          <p:nvPr/>
        </p:nvSpPr>
        <p:spPr>
          <a:xfrm>
            <a:off x="1365515" y="1083659"/>
            <a:ext cx="2498272" cy="5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Santo André</a:t>
            </a:r>
            <a:endParaRPr lang="pt-BR"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Comparação entre setores industriais</a:t>
            </a:r>
            <a:endParaRPr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20;p28">
            <a:extLst>
              <a:ext uri="{FF2B5EF4-FFF2-40B4-BE49-F238E27FC236}">
                <a16:creationId xmlns:a16="http://schemas.microsoft.com/office/drawing/2014/main" xmlns="" id="{5C0319BE-C892-9521-B5CA-BD38C6D02DA9}"/>
              </a:ext>
            </a:extLst>
          </p:cNvPr>
          <p:cNvSpPr txBox="1"/>
          <p:nvPr/>
        </p:nvSpPr>
        <p:spPr>
          <a:xfrm>
            <a:off x="5785116" y="1061247"/>
            <a:ext cx="2502755" cy="5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Região do ABC 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Comparação entre setores industriais</a:t>
            </a:r>
            <a:endParaRPr lang="pt-BR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xfrm>
            <a:off x="474895" y="238669"/>
            <a:ext cx="8669100" cy="633872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000" dirty="0"/>
              <a:t>Serviços por intensidade de conhecimento em 1985 a 2020</a:t>
            </a:r>
            <a:endParaRPr sz="2000" dirty="0"/>
          </a:p>
          <a:p>
            <a:pPr>
              <a:lnSpc>
                <a:spcPct val="100000"/>
              </a:lnSpc>
            </a:pPr>
            <a:r>
              <a:rPr lang="pt-BR" sz="1600" b="0" dirty="0"/>
              <a:t>Proporção de empregos RAIS em relação ao total de 1985</a:t>
            </a:r>
            <a:endParaRPr sz="1600" b="0" dirty="0"/>
          </a:p>
        </p:txBody>
      </p:sp>
      <p:pic>
        <p:nvPicPr>
          <p:cNvPr id="255" name="Google Shape;2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1509651"/>
            <a:ext cx="4571999" cy="25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314" y="1509651"/>
            <a:ext cx="4727412" cy="25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0;p28">
            <a:extLst>
              <a:ext uri="{FF2B5EF4-FFF2-40B4-BE49-F238E27FC236}">
                <a16:creationId xmlns:a16="http://schemas.microsoft.com/office/drawing/2014/main" xmlns="" id="{56ED3E8A-9E40-3D1E-FFA1-29311E0FC4AD}"/>
              </a:ext>
            </a:extLst>
          </p:cNvPr>
          <p:cNvSpPr txBox="1"/>
          <p:nvPr/>
        </p:nvSpPr>
        <p:spPr>
          <a:xfrm>
            <a:off x="1365515" y="1083659"/>
            <a:ext cx="2785144" cy="5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Santo André</a:t>
            </a:r>
            <a:endParaRPr lang="pt-BR"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Comparação entre setores de serviços</a:t>
            </a:r>
            <a:endParaRPr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20;p28">
            <a:extLst>
              <a:ext uri="{FF2B5EF4-FFF2-40B4-BE49-F238E27FC236}">
                <a16:creationId xmlns:a16="http://schemas.microsoft.com/office/drawing/2014/main" xmlns="" id="{DD0BD995-BC21-3BEB-3551-E3A3B4B54ADF}"/>
              </a:ext>
            </a:extLst>
          </p:cNvPr>
          <p:cNvSpPr txBox="1"/>
          <p:nvPr/>
        </p:nvSpPr>
        <p:spPr>
          <a:xfrm>
            <a:off x="5785116" y="1061247"/>
            <a:ext cx="2695496" cy="5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Região do ABC 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Comparação entre setores de serviços</a:t>
            </a:r>
            <a:endParaRPr lang="pt-BR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400635E-4B59-D2A3-6EB3-BD5F46D05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80" y="843468"/>
            <a:ext cx="5674360" cy="387422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F84C3820-543D-9935-F173-DDCDEEF088D2}"/>
              </a:ext>
            </a:extLst>
          </p:cNvPr>
          <p:cNvGrpSpPr/>
          <p:nvPr/>
        </p:nvGrpSpPr>
        <p:grpSpPr>
          <a:xfrm>
            <a:off x="6691770" y="2765537"/>
            <a:ext cx="1756270" cy="307777"/>
            <a:chOff x="8015109" y="3484522"/>
            <a:chExt cx="1940932" cy="382932"/>
          </a:xfrm>
        </p:grpSpPr>
        <p:sp>
          <p:nvSpPr>
            <p:cNvPr id="7" name="Seta: para a Direita 6">
              <a:extLst>
                <a:ext uri="{FF2B5EF4-FFF2-40B4-BE49-F238E27FC236}">
                  <a16:creationId xmlns:a16="http://schemas.microsoft.com/office/drawing/2014/main" xmlns="" id="{4C944399-9660-BC2C-0557-EE66DEB2CDE0}"/>
                </a:ext>
              </a:extLst>
            </p:cNvPr>
            <p:cNvSpPr/>
            <p:nvPr/>
          </p:nvSpPr>
          <p:spPr>
            <a:xfrm flipH="1">
              <a:off x="8015109" y="3510000"/>
              <a:ext cx="603955" cy="25682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31BA41E0-EA02-21F1-A469-49C288BD16F9}"/>
                </a:ext>
              </a:extLst>
            </p:cNvPr>
            <p:cNvSpPr txBox="1"/>
            <p:nvPr/>
          </p:nvSpPr>
          <p:spPr>
            <a:xfrm>
              <a:off x="8367484" y="3484522"/>
              <a:ext cx="1588557" cy="382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1pPr>
            </a:lstStyle>
            <a:p>
              <a:r>
                <a:rPr lang="en-US" b="1" dirty="0" err="1">
                  <a:solidFill>
                    <a:srgbClr val="C00000"/>
                  </a:solidFill>
                </a:rPr>
                <a:t>Semasa</a:t>
              </a:r>
              <a:r>
                <a:rPr lang="en-US" b="1" dirty="0">
                  <a:solidFill>
                    <a:srgbClr val="C00000"/>
                  </a:solidFill>
                </a:rPr>
                <a:t>??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D0B186DD-808D-649C-D23C-2ACA2345EC7A}"/>
              </a:ext>
            </a:extLst>
          </p:cNvPr>
          <p:cNvGrpSpPr/>
          <p:nvPr/>
        </p:nvGrpSpPr>
        <p:grpSpPr>
          <a:xfrm>
            <a:off x="6672012" y="2095394"/>
            <a:ext cx="1246213" cy="307777"/>
            <a:chOff x="8020752" y="2611178"/>
            <a:chExt cx="1377246" cy="382932"/>
          </a:xfrm>
        </p:grpSpPr>
        <p:sp>
          <p:nvSpPr>
            <p:cNvPr id="10" name="Seta: para a Direita 9">
              <a:extLst>
                <a:ext uri="{FF2B5EF4-FFF2-40B4-BE49-F238E27FC236}">
                  <a16:creationId xmlns:a16="http://schemas.microsoft.com/office/drawing/2014/main" xmlns="" id="{92C1FCC1-6458-7527-758F-C48E281DBBD4}"/>
                </a:ext>
              </a:extLst>
            </p:cNvPr>
            <p:cNvSpPr/>
            <p:nvPr/>
          </p:nvSpPr>
          <p:spPr>
            <a:xfrm flipH="1">
              <a:off x="8020752" y="2652044"/>
              <a:ext cx="603955" cy="256822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50E0DD12-1325-BF2C-90C3-3C08C408E425}"/>
                </a:ext>
              </a:extLst>
            </p:cNvPr>
            <p:cNvSpPr txBox="1"/>
            <p:nvPr/>
          </p:nvSpPr>
          <p:spPr>
            <a:xfrm>
              <a:off x="8643858" y="2611178"/>
              <a:ext cx="754140" cy="382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1pPr>
            </a:lstStyle>
            <a:p>
              <a:pPr marL="0" indent="0">
                <a:buNone/>
              </a:pPr>
              <a:r>
                <a:rPr lang="en-US" b="1" dirty="0">
                  <a:solidFill>
                    <a:srgbClr val="0000FF"/>
                  </a:solidFill>
                </a:rPr>
                <a:t>ICMS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4B9682F9-BE75-31B5-8E1B-6140D2EF3497}"/>
              </a:ext>
            </a:extLst>
          </p:cNvPr>
          <p:cNvGrpSpPr/>
          <p:nvPr/>
        </p:nvGrpSpPr>
        <p:grpSpPr>
          <a:xfrm>
            <a:off x="6674834" y="3710024"/>
            <a:ext cx="1419682" cy="307777"/>
            <a:chOff x="7998174" y="4429010"/>
            <a:chExt cx="1568954" cy="382932"/>
          </a:xfrm>
        </p:grpSpPr>
        <p:sp>
          <p:nvSpPr>
            <p:cNvPr id="13" name="Seta: para a Direita 12">
              <a:extLst>
                <a:ext uri="{FF2B5EF4-FFF2-40B4-BE49-F238E27FC236}">
                  <a16:creationId xmlns:a16="http://schemas.microsoft.com/office/drawing/2014/main" xmlns="" id="{409E5128-9346-EFCD-6A5E-0949341B7703}"/>
                </a:ext>
              </a:extLst>
            </p:cNvPr>
            <p:cNvSpPr/>
            <p:nvPr/>
          </p:nvSpPr>
          <p:spPr>
            <a:xfrm flipH="1">
              <a:off x="7998174" y="4469876"/>
              <a:ext cx="603955" cy="256822"/>
            </a:xfrm>
            <a:prstGeom prst="rightArrow">
              <a:avLst/>
            </a:prstGeom>
            <a:solidFill>
              <a:srgbClr val="11F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5967E3FF-53C0-85C0-C11C-D4EF7D3088ED}"/>
                </a:ext>
              </a:extLst>
            </p:cNvPr>
            <p:cNvSpPr txBox="1"/>
            <p:nvPr/>
          </p:nvSpPr>
          <p:spPr>
            <a:xfrm>
              <a:off x="8621280" y="4429010"/>
              <a:ext cx="945848" cy="382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1pPr>
            </a:lstStyle>
            <a:p>
              <a:pPr marL="0" indent="0">
                <a:buNone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</a:rPr>
                <a:t>ISSQN</a:t>
              </a:r>
            </a:p>
          </p:txBody>
        </p:sp>
      </p:grpSp>
      <p:sp>
        <p:nvSpPr>
          <p:cNvPr id="15" name="Google Shape;261;p34">
            <a:extLst>
              <a:ext uri="{FF2B5EF4-FFF2-40B4-BE49-F238E27FC236}">
                <a16:creationId xmlns:a16="http://schemas.microsoft.com/office/drawing/2014/main" xmlns="" id="{4AC08758-806D-1A94-B38C-E3C5F4C3FD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945" y="229296"/>
            <a:ext cx="8669100" cy="5784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000" dirty="0"/>
              <a:t>Evolução da composição da Receita do Município de Santo André </a:t>
            </a:r>
            <a:r>
              <a:rPr lang="pt-BR" sz="1600" dirty="0"/>
              <a:t>(</a:t>
            </a:r>
            <a:r>
              <a:rPr lang="pt-BR" sz="1600" dirty="0" err="1"/>
              <a:t>Finbra</a:t>
            </a:r>
            <a:r>
              <a:rPr lang="pt-BR" sz="1600" dirty="0"/>
              <a:t> / </a:t>
            </a:r>
            <a:r>
              <a:rPr lang="pt-BR" sz="1600" dirty="0" err="1"/>
              <a:t>Siconfi</a:t>
            </a:r>
            <a:r>
              <a:rPr lang="pt-BR" sz="1600" dirty="0"/>
              <a:t> / STN)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xmlns="" val="79324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>
            <a:spLocks noGrp="1"/>
          </p:cNvSpPr>
          <p:nvPr>
            <p:ph type="title"/>
          </p:nvPr>
        </p:nvSpPr>
        <p:spPr>
          <a:xfrm>
            <a:off x="213945" y="229296"/>
            <a:ext cx="8669100" cy="3568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000" dirty="0"/>
              <a:t>Comparação das Receitas Municipais (Santo André e Osasco)</a:t>
            </a:r>
            <a:endParaRPr sz="20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DD86389-E37C-C662-4DAF-54E3E76A6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1"/>
            <a:ext cx="4639985" cy="310088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452478A-9898-E3C1-FC9F-130CFCAC94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24"/>
          <a:stretch/>
        </p:blipFill>
        <p:spPr>
          <a:xfrm>
            <a:off x="4518150" y="1503680"/>
            <a:ext cx="3528139" cy="310088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72277A0-861A-C269-AD88-8423C74E994E}"/>
              </a:ext>
            </a:extLst>
          </p:cNvPr>
          <p:cNvSpPr txBox="1"/>
          <p:nvPr/>
        </p:nvSpPr>
        <p:spPr>
          <a:xfrm>
            <a:off x="1939202" y="1089979"/>
            <a:ext cx="16371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Santo André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085C222-2228-09E9-7C4F-E0BD1E00F288}"/>
              </a:ext>
            </a:extLst>
          </p:cNvPr>
          <p:cNvSpPr txBox="1"/>
          <p:nvPr/>
        </p:nvSpPr>
        <p:spPr>
          <a:xfrm>
            <a:off x="5863786" y="1115380"/>
            <a:ext cx="1250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 b="1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Osasco</a:t>
            </a:r>
            <a:endParaRPr lang="pt-BR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EF7D8965-3898-303C-B92F-B3D5BF93B960}"/>
              </a:ext>
            </a:extLst>
          </p:cNvPr>
          <p:cNvGrpSpPr/>
          <p:nvPr/>
        </p:nvGrpSpPr>
        <p:grpSpPr>
          <a:xfrm>
            <a:off x="7923186" y="1932834"/>
            <a:ext cx="982053" cy="307777"/>
            <a:chOff x="8020752" y="2604858"/>
            <a:chExt cx="1085311" cy="382932"/>
          </a:xfrm>
        </p:grpSpPr>
        <p:sp>
          <p:nvSpPr>
            <p:cNvPr id="8" name="Seta: para a Direita 7">
              <a:extLst>
                <a:ext uri="{FF2B5EF4-FFF2-40B4-BE49-F238E27FC236}">
                  <a16:creationId xmlns:a16="http://schemas.microsoft.com/office/drawing/2014/main" xmlns="" id="{CED8358E-2619-6733-6789-4570EC6121C3}"/>
                </a:ext>
              </a:extLst>
            </p:cNvPr>
            <p:cNvSpPr/>
            <p:nvPr/>
          </p:nvSpPr>
          <p:spPr>
            <a:xfrm flipH="1">
              <a:off x="8020752" y="2652045"/>
              <a:ext cx="349859" cy="246847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C85637B1-D36B-F2C7-5995-4747DC8D62B0}"/>
                </a:ext>
              </a:extLst>
            </p:cNvPr>
            <p:cNvSpPr txBox="1"/>
            <p:nvPr/>
          </p:nvSpPr>
          <p:spPr>
            <a:xfrm>
              <a:off x="8351923" y="2604858"/>
              <a:ext cx="754140" cy="382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1pPr>
            </a:lstStyle>
            <a:p>
              <a:pPr marL="0" indent="0">
                <a:buNone/>
              </a:pPr>
              <a:r>
                <a:rPr lang="en-US" b="1" dirty="0">
                  <a:solidFill>
                    <a:srgbClr val="0000FF"/>
                  </a:solidFill>
                </a:rPr>
                <a:t>ICMS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6605A66F-0CEB-11BD-0F39-DDF93C6594A7}"/>
              </a:ext>
            </a:extLst>
          </p:cNvPr>
          <p:cNvGrpSpPr/>
          <p:nvPr/>
        </p:nvGrpSpPr>
        <p:grpSpPr>
          <a:xfrm>
            <a:off x="7924516" y="3567784"/>
            <a:ext cx="1117884" cy="307777"/>
            <a:chOff x="7998174" y="4410049"/>
            <a:chExt cx="1347708" cy="382932"/>
          </a:xfrm>
        </p:grpSpPr>
        <p:sp>
          <p:nvSpPr>
            <p:cNvPr id="11" name="Seta: para a Direita 10">
              <a:extLst>
                <a:ext uri="{FF2B5EF4-FFF2-40B4-BE49-F238E27FC236}">
                  <a16:creationId xmlns:a16="http://schemas.microsoft.com/office/drawing/2014/main" xmlns="" id="{0839E124-7009-402D-0D8C-F57654B7F3D1}"/>
                </a:ext>
              </a:extLst>
            </p:cNvPr>
            <p:cNvSpPr/>
            <p:nvPr/>
          </p:nvSpPr>
          <p:spPr>
            <a:xfrm flipH="1">
              <a:off x="7998174" y="4469877"/>
              <a:ext cx="393306" cy="247854"/>
            </a:xfrm>
            <a:prstGeom prst="rightArrow">
              <a:avLst/>
            </a:prstGeom>
            <a:solidFill>
              <a:srgbClr val="11F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928D92B1-DF0B-5BBE-9600-7E7C555AB0EA}"/>
                </a:ext>
              </a:extLst>
            </p:cNvPr>
            <p:cNvSpPr txBox="1"/>
            <p:nvPr/>
          </p:nvSpPr>
          <p:spPr>
            <a:xfrm>
              <a:off x="8400034" y="4410049"/>
              <a:ext cx="945848" cy="382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285750" indent="-285750">
                <a:spcBef>
                  <a:spcPts val="300"/>
                </a:spcBef>
                <a:buFont typeface="Arial" panose="020B0604020202020204" pitchFamily="34" charset="0"/>
                <a:buChar char="•"/>
                <a:defRPr sz="1400"/>
              </a:lvl1pPr>
            </a:lstStyle>
            <a:p>
              <a:pPr marL="0" indent="0">
                <a:buNone/>
              </a:pPr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</a:rPr>
                <a:t>ISSQN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>
            <a:spLocks noGrp="1"/>
          </p:cNvSpPr>
          <p:nvPr>
            <p:ph type="title"/>
          </p:nvPr>
        </p:nvSpPr>
        <p:spPr>
          <a:xfrm>
            <a:off x="158700" y="221136"/>
            <a:ext cx="8985300" cy="5784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1800" dirty="0"/>
              <a:t>Análise do emprego RAIS 2020 com agrupamento em função do ISSQN </a:t>
            </a:r>
            <a:r>
              <a:rPr lang="pt-BR" sz="1800" b="0" dirty="0"/>
              <a:t>(comparação Santo André x Osasco)</a:t>
            </a:r>
            <a:endParaRPr sz="1800" b="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6ADBE2C-2063-92EF-CFD7-5B50C38ED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" y="742330"/>
            <a:ext cx="8273490" cy="44011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7;p35">
            <a:extLst>
              <a:ext uri="{FF2B5EF4-FFF2-40B4-BE49-F238E27FC236}">
                <a16:creationId xmlns:a16="http://schemas.microsoft.com/office/drawing/2014/main" xmlns="" id="{6C21F66A-EF98-4381-54C6-C52748D2CE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700" y="221136"/>
            <a:ext cx="8985300" cy="5784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1800" dirty="0"/>
              <a:t>Análise do emprego RAIS 2020 com agrupamento em função do ISSQN </a:t>
            </a:r>
            <a:r>
              <a:rPr lang="pt-BR" sz="1800" b="0" dirty="0"/>
              <a:t>(comparação Santo André x Osasco)</a:t>
            </a:r>
            <a:endParaRPr sz="1800" b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E2B1BF6-B431-1BCE-4FFD-6162245E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9" y="756920"/>
            <a:ext cx="8254317" cy="43865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0"/>
          <p:cNvSpPr txBox="1">
            <a:spLocks noGrp="1"/>
          </p:cNvSpPr>
          <p:nvPr>
            <p:ph type="body" idx="1"/>
          </p:nvPr>
        </p:nvSpPr>
        <p:spPr>
          <a:xfrm>
            <a:off x="163382" y="691755"/>
            <a:ext cx="4018654" cy="3785100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de serviços</a:t>
            </a:r>
            <a:endParaRPr b="1" u="sng" dirty="0"/>
          </a:p>
          <a:p>
            <a:pPr>
              <a:buChar char="-"/>
            </a:pPr>
            <a:r>
              <a:rPr lang="pt-BR" sz="1600" dirty="0"/>
              <a:t>Destaques em Santo André:</a:t>
            </a:r>
            <a:endParaRPr sz="1600" dirty="0"/>
          </a:p>
          <a:p>
            <a:pPr marL="806450" lvl="1" indent="-268288">
              <a:spcBef>
                <a:spcPts val="0"/>
              </a:spcBef>
              <a:buChar char="-"/>
            </a:pPr>
            <a:r>
              <a:rPr lang="pt-BR" sz="1400" dirty="0"/>
              <a:t>SIC - Social (Saúde e Educação)</a:t>
            </a:r>
            <a:endParaRPr sz="1400" dirty="0"/>
          </a:p>
          <a:p>
            <a:pPr marL="806450" lvl="1" indent="-268288">
              <a:spcBef>
                <a:spcPts val="0"/>
              </a:spcBef>
              <a:buChar char="-"/>
            </a:pPr>
            <a:r>
              <a:rPr lang="pt-BR" sz="1400" dirty="0"/>
              <a:t>SIC - Tecnologia</a:t>
            </a:r>
            <a:endParaRPr sz="1400" dirty="0"/>
          </a:p>
          <a:p>
            <a:pPr marL="806450" lvl="1" indent="-268288">
              <a:spcBef>
                <a:spcPts val="0"/>
              </a:spcBef>
              <a:buChar char="-"/>
            </a:pPr>
            <a:r>
              <a:rPr lang="pt-BR" sz="1400" dirty="0"/>
              <a:t>SNIC - Serviços Não Intensivos em Conhecimento </a:t>
            </a:r>
            <a:endParaRPr sz="1400" dirty="0"/>
          </a:p>
          <a:p>
            <a:pPr marL="806450" lvl="1" indent="-268288">
              <a:spcBef>
                <a:spcPts val="0"/>
              </a:spcBef>
              <a:buChar char="-"/>
            </a:pPr>
            <a:r>
              <a:rPr lang="pt-BR" sz="1400" dirty="0"/>
              <a:t>SNIC para domicílios</a:t>
            </a:r>
            <a:endParaRPr sz="1400" dirty="0"/>
          </a:p>
          <a:p>
            <a:pPr marL="0" indent="0">
              <a:spcBef>
                <a:spcPts val="400"/>
              </a:spcBef>
              <a:buNone/>
            </a:pPr>
            <a:endParaRPr sz="133" dirty="0"/>
          </a:p>
          <a:p>
            <a:pPr>
              <a:buChar char="-"/>
            </a:pPr>
            <a:r>
              <a:rPr lang="pt-BR" sz="1600" dirty="0"/>
              <a:t>Elevada concentração de empregos em uma única empresa prestadora de serviços terceirizados (limpeza, segurança, administração condominial, etc.)</a:t>
            </a:r>
            <a:endParaRPr sz="1600" dirty="0"/>
          </a:p>
        </p:txBody>
      </p:sp>
      <p:sp>
        <p:nvSpPr>
          <p:cNvPr id="298" name="Google Shape;298;p40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/>
              <a:t>Síntese do diagnóstico</a:t>
            </a:r>
            <a:endParaRPr sz="2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882729E-5B71-FF0D-5C8F-38384EACBC0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50660" y="829234"/>
            <a:ext cx="4836459" cy="36710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 txBox="1">
            <a:spLocks noGrp="1"/>
          </p:cNvSpPr>
          <p:nvPr>
            <p:ph type="body" idx="1"/>
          </p:nvPr>
        </p:nvSpPr>
        <p:spPr>
          <a:xfrm>
            <a:off x="253027" y="844155"/>
            <a:ext cx="8630100" cy="3785100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de serviços</a:t>
            </a:r>
            <a:endParaRPr b="1" u="sng" dirty="0"/>
          </a:p>
          <a:p>
            <a:pPr>
              <a:buChar char="-"/>
            </a:pPr>
            <a:r>
              <a:rPr lang="pt-BR" sz="1900" dirty="0"/>
              <a:t>Tendência RMSP (capital SP) - especialização em Serviços Intensivos em Conhecimento </a:t>
            </a:r>
            <a:r>
              <a:rPr lang="pt-BR" sz="1300" dirty="0"/>
              <a:t>(SIC-Social, SIC-Tecnológico, SIC-Profissionais, SIC-Financeiro, SIC-Media/Cultura)</a:t>
            </a:r>
            <a:endParaRPr sz="1300" dirty="0"/>
          </a:p>
          <a:p>
            <a:pPr marL="1371566" indent="0">
              <a:buNone/>
            </a:pPr>
            <a:endParaRPr sz="1900" dirty="0"/>
          </a:p>
          <a:p>
            <a:pPr indent="-349242">
              <a:buSzPts val="1900"/>
              <a:buChar char="-"/>
            </a:pPr>
            <a:r>
              <a:rPr lang="pt-BR" sz="1900" dirty="0"/>
              <a:t>Mudança do perfil no mercado de trabalho:</a:t>
            </a:r>
            <a:endParaRPr sz="1900" dirty="0"/>
          </a:p>
          <a:p>
            <a:pPr marL="1828754" lvl="1" indent="-323843">
              <a:spcBef>
                <a:spcPts val="0"/>
              </a:spcBef>
              <a:buSzPts val="1500"/>
              <a:buChar char="-"/>
            </a:pPr>
            <a:r>
              <a:rPr lang="pt-BR" sz="1500" dirty="0"/>
              <a:t>Terceirização</a:t>
            </a:r>
            <a:endParaRPr sz="1500" dirty="0"/>
          </a:p>
          <a:p>
            <a:pPr marL="1828754" lvl="1" indent="-323843">
              <a:spcBef>
                <a:spcPts val="0"/>
              </a:spcBef>
              <a:buSzPts val="1500"/>
              <a:buChar char="-"/>
            </a:pPr>
            <a:r>
              <a:rPr lang="pt-BR" sz="1500" dirty="0"/>
              <a:t>Crescimento consistente dos empregos autônomos (PJ) - MEI e ME</a:t>
            </a:r>
            <a:endParaRPr sz="1500" dirty="0"/>
          </a:p>
          <a:p>
            <a:pPr marL="1828754" lvl="1" indent="-323843">
              <a:spcBef>
                <a:spcPts val="0"/>
              </a:spcBef>
              <a:buSzPts val="1500"/>
              <a:buChar char="-"/>
            </a:pPr>
            <a:r>
              <a:rPr lang="pt-BR" sz="1500" dirty="0"/>
              <a:t>Empregadores e empregados não necessariamente estão na mesma cidade</a:t>
            </a:r>
            <a:endParaRPr sz="1500" dirty="0"/>
          </a:p>
          <a:p>
            <a:pPr marL="1828754" lvl="1" indent="-323843">
              <a:spcBef>
                <a:spcPts val="0"/>
              </a:spcBef>
              <a:buSzPts val="1500"/>
              <a:buChar char="-"/>
            </a:pPr>
            <a:r>
              <a:rPr lang="pt-BR" sz="1500" dirty="0"/>
              <a:t>Flexibilidade da sistema de trabalho - </a:t>
            </a:r>
            <a:r>
              <a:rPr lang="pt-BR" sz="1500" i="1" dirty="0"/>
              <a:t>home office</a:t>
            </a:r>
            <a:endParaRPr sz="1500" i="1" dirty="0"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/>
              <a:t>Síntese do diagnóstico</a:t>
            </a:r>
            <a:endParaRPr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CC583F8-CA57-4FE7-C56A-64642F06AB20}"/>
              </a:ext>
            </a:extLst>
          </p:cNvPr>
          <p:cNvSpPr txBox="1"/>
          <p:nvPr/>
        </p:nvSpPr>
        <p:spPr>
          <a:xfrm>
            <a:off x="241033" y="2117354"/>
            <a:ext cx="8560581" cy="13663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20000"/>
              </a:lnSpc>
              <a:defRPr sz="1200" b="1">
                <a:solidFill>
                  <a:srgbClr val="202122"/>
                </a:solidFill>
                <a:latin typeface="Arial" panose="020B0604020202020204" pitchFamily="34" charset="0"/>
              </a:defRPr>
            </a:lvl1pPr>
          </a:lstStyle>
          <a:p>
            <a:r>
              <a:rPr lang="pt-BR" b="0" dirty="0"/>
              <a:t>“A cidade-dormitório é vista ainda como lugar de marginalização, de periferização e de pobreza, bem como de </a:t>
            </a:r>
            <a:r>
              <a:rPr lang="pt-BR" dirty="0"/>
              <a:t>baixo índice de qualidade de vida</a:t>
            </a:r>
            <a:r>
              <a:rPr lang="pt-BR" b="0" dirty="0"/>
              <a:t>. O conceito de cidade dormitório tem sido </a:t>
            </a:r>
            <a:r>
              <a:rPr lang="pt-BR" dirty="0"/>
              <a:t>questionado</a:t>
            </a:r>
            <a:r>
              <a:rPr lang="pt-BR" b="0" dirty="0"/>
              <a:t>, visto que há cidades que, embora apresentem forte movimento pendular de seus moradores, não correspondem a essas características de baixa qualidade de vida. Há, por exemplo, uma expansão residencial de média e alta renda nessas regiões metropolitanas.”</a:t>
            </a:r>
          </a:p>
          <a:p>
            <a:pPr algn="r"/>
            <a:r>
              <a:rPr lang="pt-BR" sz="1100" b="0" dirty="0"/>
              <a:t>Fonte: Laboratório de Estudos Urbanos - Unicamp </a:t>
            </a:r>
          </a:p>
          <a:p>
            <a:pPr algn="r"/>
            <a:r>
              <a:rPr lang="pt-BR" sz="1100" b="0" dirty="0"/>
              <a:t>https://www.labeurb.unicamp.br/endici/index.php?r=verbete%2Fview&amp;id=242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B5943DB-C6F3-02B7-FD05-549E3C560CDA}"/>
              </a:ext>
            </a:extLst>
          </p:cNvPr>
          <p:cNvSpPr txBox="1"/>
          <p:nvPr/>
        </p:nvSpPr>
        <p:spPr>
          <a:xfrm>
            <a:off x="211397" y="660616"/>
            <a:ext cx="8527489" cy="1364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b="1" dirty="0">
                <a:solidFill>
                  <a:srgbClr val="202122"/>
                </a:solidFill>
                <a:latin typeface="Arial" panose="020B0604020202020204" pitchFamily="34" charset="0"/>
              </a:rPr>
              <a:t>“C</a:t>
            </a:r>
            <a:r>
              <a:rPr lang="pt-BR" sz="1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idades-dormitório</a:t>
            </a:r>
            <a:r>
              <a:rPr lang="pt-BR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são aquelas em que as atividades existentes não são suficientes para empregar e fixar a sua população ativa, o que leva a maioria dos moradores a se deslocarem diariamente para a cidade mais próxima (em geral, a capital do estado ou uma cidade populosa) para, aí, exercer a sua profissão.” </a:t>
            </a:r>
          </a:p>
          <a:p>
            <a:pPr algn="r">
              <a:lnSpc>
                <a:spcPct val="120000"/>
              </a:lnSpc>
            </a:pPr>
            <a:r>
              <a:rPr lang="pt-BR" sz="11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Fonte: Wikipedia</a:t>
            </a:r>
          </a:p>
          <a:p>
            <a:pPr algn="r">
              <a:lnSpc>
                <a:spcPct val="120000"/>
              </a:lnSpc>
            </a:pPr>
            <a:r>
              <a:rPr lang="pt-BR" sz="1100" dirty="0">
                <a:solidFill>
                  <a:schemeClr val="tx1"/>
                </a:solidFill>
              </a:rPr>
              <a:t>https://pt.wikipedia.org/wiki/</a:t>
            </a:r>
            <a:r>
              <a:rPr lang="pt-BR" sz="1100" dirty="0" err="1">
                <a:solidFill>
                  <a:schemeClr val="tx1"/>
                </a:solidFill>
              </a:rPr>
              <a:t>Cidade_dormitório</a:t>
            </a:r>
            <a:endParaRPr lang="pt-BR" sz="12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pt-BR" sz="1200" dirty="0"/>
          </a:p>
        </p:txBody>
      </p:sp>
      <p:sp>
        <p:nvSpPr>
          <p:cNvPr id="9" name="Google Shape;267;p35">
            <a:extLst>
              <a:ext uri="{FF2B5EF4-FFF2-40B4-BE49-F238E27FC236}">
                <a16:creationId xmlns:a16="http://schemas.microsoft.com/office/drawing/2014/main" xmlns="" id="{12447ECE-58F3-4E1C-6810-98160AD77F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07" y="254864"/>
            <a:ext cx="8985300" cy="3291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1800" dirty="0"/>
              <a:t>Considerações: Conceito de Cidade dormitório</a:t>
            </a:r>
            <a:endParaRPr sz="1800" b="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4542B16D-2401-0D36-B95C-E03BCBB72056}"/>
              </a:ext>
            </a:extLst>
          </p:cNvPr>
          <p:cNvSpPr txBox="1"/>
          <p:nvPr/>
        </p:nvSpPr>
        <p:spPr>
          <a:xfrm>
            <a:off x="352269" y="3675834"/>
            <a:ext cx="8409482" cy="3077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Conceito não aplicável para o município de Santo André</a:t>
            </a:r>
            <a:endParaRPr lang="pt-BR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53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Agrupar 94">
            <a:extLst>
              <a:ext uri="{FF2B5EF4-FFF2-40B4-BE49-F238E27FC236}">
                <a16:creationId xmlns:a16="http://schemas.microsoft.com/office/drawing/2014/main" xmlns="" id="{89FA37D2-7B7C-ED5D-7A34-359AD892719D}"/>
              </a:ext>
            </a:extLst>
          </p:cNvPr>
          <p:cNvGrpSpPr/>
          <p:nvPr/>
        </p:nvGrpSpPr>
        <p:grpSpPr>
          <a:xfrm>
            <a:off x="4699000" y="568960"/>
            <a:ext cx="4267200" cy="4135120"/>
            <a:chOff x="4699000" y="568960"/>
            <a:chExt cx="4267200" cy="41351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xmlns="" id="{936ACB85-BEC8-A626-8D0A-EAC9FE7BC1F9}"/>
                </a:ext>
              </a:extLst>
            </p:cNvPr>
            <p:cNvSpPr/>
            <p:nvPr/>
          </p:nvSpPr>
          <p:spPr>
            <a:xfrm>
              <a:off x="4699000" y="568960"/>
              <a:ext cx="4267200" cy="413512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xmlns="" id="{F8986196-7F59-610E-4B19-1F30A4DF412A}"/>
                </a:ext>
              </a:extLst>
            </p:cNvPr>
            <p:cNvSpPr txBox="1"/>
            <p:nvPr/>
          </p:nvSpPr>
          <p:spPr>
            <a:xfrm>
              <a:off x="5476315" y="599146"/>
              <a:ext cx="3125320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pt-BR" sz="1200" b="1" dirty="0"/>
                <a:t>Precarização das relações de trabalho</a:t>
              </a:r>
            </a:p>
          </p:txBody>
        </p:sp>
      </p:grpSp>
      <p:grpSp>
        <p:nvGrpSpPr>
          <p:cNvPr id="101" name="Agrupar 100">
            <a:extLst>
              <a:ext uri="{FF2B5EF4-FFF2-40B4-BE49-F238E27FC236}">
                <a16:creationId xmlns:a16="http://schemas.microsoft.com/office/drawing/2014/main" xmlns="" id="{0B5DB43D-B28B-FA22-51BF-E038CCB8AAD0}"/>
              </a:ext>
            </a:extLst>
          </p:cNvPr>
          <p:cNvGrpSpPr/>
          <p:nvPr/>
        </p:nvGrpSpPr>
        <p:grpSpPr>
          <a:xfrm>
            <a:off x="6421077" y="2956765"/>
            <a:ext cx="2194604" cy="648069"/>
            <a:chOff x="6421077" y="2956765"/>
            <a:chExt cx="2194604" cy="648069"/>
          </a:xfrm>
        </p:grpSpPr>
        <p:sp>
          <p:nvSpPr>
            <p:cNvPr id="50" name="Seta: para Baixo 49">
              <a:extLst>
                <a:ext uri="{FF2B5EF4-FFF2-40B4-BE49-F238E27FC236}">
                  <a16:creationId xmlns:a16="http://schemas.microsoft.com/office/drawing/2014/main" xmlns="" id="{5BDFA48B-B823-3B07-4B7D-C654B8AE0362}"/>
                </a:ext>
              </a:extLst>
            </p:cNvPr>
            <p:cNvSpPr/>
            <p:nvPr/>
          </p:nvSpPr>
          <p:spPr>
            <a:xfrm rot="17667295">
              <a:off x="6820570" y="2557272"/>
              <a:ext cx="169530" cy="968515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rgbClr val="7089B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xmlns="" id="{F8A8C59D-8C69-8574-6BED-019DCE6C265C}"/>
                </a:ext>
              </a:extLst>
            </p:cNvPr>
            <p:cNvSpPr txBox="1"/>
            <p:nvPr/>
          </p:nvSpPr>
          <p:spPr>
            <a:xfrm>
              <a:off x="7453109" y="3173947"/>
              <a:ext cx="116257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tx1"/>
                  </a:solidFill>
                </a:rPr>
                <a:t>Terceirização</a:t>
              </a:r>
            </a:p>
            <a:p>
              <a:pPr algn="ctr"/>
              <a:r>
                <a:rPr lang="pt-BR" sz="1100" b="1" dirty="0" err="1">
                  <a:solidFill>
                    <a:schemeClr val="tx1"/>
                  </a:solidFill>
                </a:rPr>
                <a:t>Pejotização</a:t>
              </a:r>
              <a:endParaRPr lang="pt-BR" sz="11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Retângulo 73">
            <a:extLst>
              <a:ext uri="{FF2B5EF4-FFF2-40B4-BE49-F238E27FC236}">
                <a16:creationId xmlns:a16="http://schemas.microsoft.com/office/drawing/2014/main" xmlns="" id="{31AE4436-63EC-EA6A-7159-A86209CDA708}"/>
              </a:ext>
            </a:extLst>
          </p:cNvPr>
          <p:cNvSpPr/>
          <p:nvPr/>
        </p:nvSpPr>
        <p:spPr>
          <a:xfrm>
            <a:off x="167640" y="558800"/>
            <a:ext cx="4353560" cy="41503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29F837D-0C94-16B0-02F0-187596030A52}"/>
              </a:ext>
            </a:extLst>
          </p:cNvPr>
          <p:cNvSpPr txBox="1"/>
          <p:nvPr/>
        </p:nvSpPr>
        <p:spPr>
          <a:xfrm>
            <a:off x="733019" y="1153771"/>
            <a:ext cx="972098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Cidade Núcleo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B6BA1A6-0DB3-0DB0-657A-EFE88A176AC0}"/>
              </a:ext>
            </a:extLst>
          </p:cNvPr>
          <p:cNvSpPr txBox="1"/>
          <p:nvPr/>
        </p:nvSpPr>
        <p:spPr>
          <a:xfrm>
            <a:off x="2818285" y="1139531"/>
            <a:ext cx="972098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Cidade Dormitório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88C81E3-D035-2AC8-EDBD-F0538D9F5271}"/>
              </a:ext>
            </a:extLst>
          </p:cNvPr>
          <p:cNvSpPr txBox="1"/>
          <p:nvPr/>
        </p:nvSpPr>
        <p:spPr>
          <a:xfrm>
            <a:off x="667946" y="2518293"/>
            <a:ext cx="10881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50" dirty="0">
                <a:solidFill>
                  <a:srgbClr val="002060"/>
                </a:solidFill>
              </a:rPr>
              <a:t>Valorização da terra</a:t>
            </a:r>
            <a:endParaRPr lang="pt-BR" sz="900" dirty="0">
              <a:solidFill>
                <a:srgbClr val="00206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03A2A12-7240-6AB2-DC0B-66954E524090}"/>
              </a:ext>
            </a:extLst>
          </p:cNvPr>
          <p:cNvSpPr txBox="1"/>
          <p:nvPr/>
        </p:nvSpPr>
        <p:spPr>
          <a:xfrm>
            <a:off x="549387" y="3173947"/>
            <a:ext cx="13603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</a:rPr>
              <a:t>Empregados com </a:t>
            </a:r>
            <a:r>
              <a:rPr lang="pt-BR" sz="1100" b="1" dirty="0">
                <a:solidFill>
                  <a:schemeClr val="tx1"/>
                </a:solidFill>
              </a:rPr>
              <a:t>maiores</a:t>
            </a:r>
            <a:r>
              <a:rPr lang="pt-BR" sz="1100" dirty="0">
                <a:solidFill>
                  <a:schemeClr val="tx1"/>
                </a:solidFill>
              </a:rPr>
              <a:t> salários</a:t>
            </a:r>
            <a:endParaRPr lang="pt-BR" sz="1000" dirty="0">
              <a:solidFill>
                <a:schemeClr val="tx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20348CD-A28D-90CF-AC38-8D02783BE3D4}"/>
              </a:ext>
            </a:extLst>
          </p:cNvPr>
          <p:cNvSpPr txBox="1"/>
          <p:nvPr/>
        </p:nvSpPr>
        <p:spPr>
          <a:xfrm>
            <a:off x="2563828" y="3157674"/>
            <a:ext cx="13804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</a:rPr>
              <a:t>Empregados com </a:t>
            </a:r>
            <a:r>
              <a:rPr lang="pt-BR" sz="1100" b="1" dirty="0">
                <a:solidFill>
                  <a:schemeClr val="tx1"/>
                </a:solidFill>
              </a:rPr>
              <a:t>menores </a:t>
            </a:r>
            <a:r>
              <a:rPr lang="pt-BR" sz="1100" dirty="0">
                <a:solidFill>
                  <a:schemeClr val="tx1"/>
                </a:solidFill>
              </a:rPr>
              <a:t>salários</a:t>
            </a:r>
            <a:endParaRPr lang="pt-BR" sz="1000" dirty="0">
              <a:solidFill>
                <a:schemeClr val="tx1"/>
              </a:solidFill>
            </a:endParaRPr>
          </a:p>
        </p:txBody>
      </p:sp>
      <p:sp>
        <p:nvSpPr>
          <p:cNvPr id="28" name="Seta: para Baixo 27">
            <a:extLst>
              <a:ext uri="{FF2B5EF4-FFF2-40B4-BE49-F238E27FC236}">
                <a16:creationId xmlns:a16="http://schemas.microsoft.com/office/drawing/2014/main" xmlns="" id="{F5469E84-FE0B-EFC9-3C93-ACA5AFC8999E}"/>
              </a:ext>
            </a:extLst>
          </p:cNvPr>
          <p:cNvSpPr/>
          <p:nvPr/>
        </p:nvSpPr>
        <p:spPr>
          <a:xfrm>
            <a:off x="1148466" y="2351914"/>
            <a:ext cx="153649" cy="22110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5000">
                <a:srgbClr val="7089BF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ara Baixo 28">
            <a:extLst>
              <a:ext uri="{FF2B5EF4-FFF2-40B4-BE49-F238E27FC236}">
                <a16:creationId xmlns:a16="http://schemas.microsoft.com/office/drawing/2014/main" xmlns="" id="{2701BE35-57E3-C604-9DB4-E052AA89C9CE}"/>
              </a:ext>
            </a:extLst>
          </p:cNvPr>
          <p:cNvSpPr/>
          <p:nvPr/>
        </p:nvSpPr>
        <p:spPr>
          <a:xfrm>
            <a:off x="1148466" y="2942901"/>
            <a:ext cx="153649" cy="22110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5000">
                <a:srgbClr val="7089BF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xmlns="" id="{0F626B78-2C9E-07F9-B1FE-E3A2CBDAD082}"/>
              </a:ext>
            </a:extLst>
          </p:cNvPr>
          <p:cNvSpPr/>
          <p:nvPr/>
        </p:nvSpPr>
        <p:spPr>
          <a:xfrm rot="17667295">
            <a:off x="1957162" y="2532049"/>
            <a:ext cx="176373" cy="95216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5000">
                <a:srgbClr val="7089BF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em Forma de U 30">
            <a:extLst>
              <a:ext uri="{FF2B5EF4-FFF2-40B4-BE49-F238E27FC236}">
                <a16:creationId xmlns:a16="http://schemas.microsoft.com/office/drawing/2014/main" xmlns="" id="{392E6BAC-F9AA-1E3F-7F21-C761474D6104}"/>
              </a:ext>
            </a:extLst>
          </p:cNvPr>
          <p:cNvSpPr/>
          <p:nvPr/>
        </p:nvSpPr>
        <p:spPr>
          <a:xfrm rot="16200000" flipH="1" flipV="1">
            <a:off x="2375296" y="2709088"/>
            <a:ext cx="3209986" cy="369788"/>
          </a:xfrm>
          <a:prstGeom prst="uturnArrow">
            <a:avLst>
              <a:gd name="adj1" fmla="val 36546"/>
              <a:gd name="adj2" fmla="val 25000"/>
              <a:gd name="adj3" fmla="val 33214"/>
              <a:gd name="adj4" fmla="val 59795"/>
              <a:gd name="adj5" fmla="val 1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Seta: em Forma de U 26">
            <a:extLst>
              <a:ext uri="{FF2B5EF4-FFF2-40B4-BE49-F238E27FC236}">
                <a16:creationId xmlns:a16="http://schemas.microsoft.com/office/drawing/2014/main" xmlns="" id="{D247FF81-6CCD-6915-A6BB-FFD5D713469D}"/>
              </a:ext>
            </a:extLst>
          </p:cNvPr>
          <p:cNvSpPr/>
          <p:nvPr/>
        </p:nvSpPr>
        <p:spPr>
          <a:xfrm rot="16200000" flipH="1" flipV="1">
            <a:off x="275195" y="2744908"/>
            <a:ext cx="3227881" cy="363511"/>
          </a:xfrm>
          <a:prstGeom prst="uturnArrow">
            <a:avLst>
              <a:gd name="adj1" fmla="val 25000"/>
              <a:gd name="adj2" fmla="val 25000"/>
              <a:gd name="adj3" fmla="val 27098"/>
              <a:gd name="adj4" fmla="val 50000"/>
              <a:gd name="adj5" fmla="val 1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92" name="Agrupar 91">
            <a:extLst>
              <a:ext uri="{FF2B5EF4-FFF2-40B4-BE49-F238E27FC236}">
                <a16:creationId xmlns:a16="http://schemas.microsoft.com/office/drawing/2014/main" xmlns="" id="{CABAE795-542D-5EB9-1DD5-7C56A9A355AF}"/>
              </a:ext>
            </a:extLst>
          </p:cNvPr>
          <p:cNvGrpSpPr/>
          <p:nvPr/>
        </p:nvGrpSpPr>
        <p:grpSpPr>
          <a:xfrm>
            <a:off x="2516265" y="654203"/>
            <a:ext cx="2002395" cy="677070"/>
            <a:chOff x="2516265" y="654203"/>
            <a:chExt cx="2002395" cy="677070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xmlns="" id="{5B2AF797-003C-3820-CFEB-2E64319AFA83}"/>
                </a:ext>
              </a:extLst>
            </p:cNvPr>
            <p:cNvSpPr txBox="1"/>
            <p:nvPr/>
          </p:nvSpPr>
          <p:spPr>
            <a:xfrm>
              <a:off x="3261360" y="654203"/>
              <a:ext cx="125730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dirty="0">
                  <a:solidFill>
                    <a:schemeClr val="accent6">
                      <a:lumMod val="75000"/>
                    </a:schemeClr>
                  </a:solidFill>
                </a:rPr>
                <a:t>Dependente de transferências</a:t>
              </a:r>
            </a:p>
          </p:txBody>
        </p:sp>
        <p:sp>
          <p:nvSpPr>
            <p:cNvPr id="36" name="Seta: em Forma de U 35">
              <a:extLst>
                <a:ext uri="{FF2B5EF4-FFF2-40B4-BE49-F238E27FC236}">
                  <a16:creationId xmlns:a16="http://schemas.microsoft.com/office/drawing/2014/main" xmlns="" id="{E7330AEB-F5E7-98AB-969D-32AD3FA6124E}"/>
                </a:ext>
              </a:extLst>
            </p:cNvPr>
            <p:cNvSpPr/>
            <p:nvPr/>
          </p:nvSpPr>
          <p:spPr>
            <a:xfrm rot="16200000" flipH="1">
              <a:off x="2707047" y="679170"/>
              <a:ext cx="461321" cy="842885"/>
            </a:xfrm>
            <a:prstGeom prst="uturnArrow">
              <a:avLst>
                <a:gd name="adj1" fmla="val 10366"/>
                <a:gd name="adj2" fmla="val 14938"/>
                <a:gd name="adj3" fmla="val 28972"/>
                <a:gd name="adj4" fmla="val 50000"/>
                <a:gd name="adj5" fmla="val 38525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FA569739-1738-58A4-10AF-EADA78D187AB}"/>
              </a:ext>
            </a:extLst>
          </p:cNvPr>
          <p:cNvSpPr txBox="1"/>
          <p:nvPr/>
        </p:nvSpPr>
        <p:spPr>
          <a:xfrm>
            <a:off x="5376139" y="1143611"/>
            <a:ext cx="972098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Cidade Núcleo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233076FD-F9A3-1D47-1421-E431605BA964}"/>
              </a:ext>
            </a:extLst>
          </p:cNvPr>
          <p:cNvSpPr txBox="1"/>
          <p:nvPr/>
        </p:nvSpPr>
        <p:spPr>
          <a:xfrm>
            <a:off x="7542686" y="1124291"/>
            <a:ext cx="972098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Cidade Dormitório</a:t>
            </a:r>
            <a:endParaRPr lang="pt-BR" sz="1000" dirty="0">
              <a:solidFill>
                <a:schemeClr val="bg1"/>
              </a:solidFill>
            </a:endParaRPr>
          </a:p>
        </p:txBody>
      </p:sp>
      <p:grpSp>
        <p:nvGrpSpPr>
          <p:cNvPr id="100" name="Agrupar 99">
            <a:extLst>
              <a:ext uri="{FF2B5EF4-FFF2-40B4-BE49-F238E27FC236}">
                <a16:creationId xmlns:a16="http://schemas.microsoft.com/office/drawing/2014/main" xmlns="" id="{B4E70FCF-A9CC-9B10-3956-7103A5FF4292}"/>
              </a:ext>
            </a:extLst>
          </p:cNvPr>
          <p:cNvGrpSpPr/>
          <p:nvPr/>
        </p:nvGrpSpPr>
        <p:grpSpPr>
          <a:xfrm>
            <a:off x="5192507" y="2932741"/>
            <a:ext cx="1360359" cy="661933"/>
            <a:chOff x="5192507" y="2932741"/>
            <a:chExt cx="1360359" cy="661933"/>
          </a:xfrm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xmlns="" id="{E8BF7CC8-F1DF-2A78-A521-94B54BBB3F6A}"/>
                </a:ext>
              </a:extLst>
            </p:cNvPr>
            <p:cNvSpPr txBox="1"/>
            <p:nvPr/>
          </p:nvSpPr>
          <p:spPr>
            <a:xfrm>
              <a:off x="5192507" y="3163787"/>
              <a:ext cx="136035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tx1"/>
                  </a:solidFill>
                </a:rPr>
                <a:t>Terceirização</a:t>
              </a:r>
            </a:p>
            <a:p>
              <a:pPr algn="ctr"/>
              <a:r>
                <a:rPr lang="pt-BR" sz="1100" b="1" dirty="0" err="1">
                  <a:solidFill>
                    <a:schemeClr val="tx1"/>
                  </a:solidFill>
                </a:rPr>
                <a:t>Pejotização</a:t>
              </a:r>
              <a:endParaRPr lang="pt-BR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Seta: para Baixo 48">
              <a:extLst>
                <a:ext uri="{FF2B5EF4-FFF2-40B4-BE49-F238E27FC236}">
                  <a16:creationId xmlns:a16="http://schemas.microsoft.com/office/drawing/2014/main" xmlns="" id="{934CD8C4-8C07-5B5A-7A74-286D56EB5A6F}"/>
                </a:ext>
              </a:extLst>
            </p:cNvPr>
            <p:cNvSpPr/>
            <p:nvPr/>
          </p:nvSpPr>
          <p:spPr>
            <a:xfrm>
              <a:off x="5775877" y="2932741"/>
              <a:ext cx="153649" cy="221105"/>
            </a:xfrm>
            <a:prstGeom prst="down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rgbClr val="7089B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7" name="Agrupar 96">
            <a:extLst>
              <a:ext uri="{FF2B5EF4-FFF2-40B4-BE49-F238E27FC236}">
                <a16:creationId xmlns:a16="http://schemas.microsoft.com/office/drawing/2014/main" xmlns="" id="{CC11D14C-D04F-1FAE-F08C-908105B1618E}"/>
              </a:ext>
            </a:extLst>
          </p:cNvPr>
          <p:cNvGrpSpPr/>
          <p:nvPr/>
        </p:nvGrpSpPr>
        <p:grpSpPr>
          <a:xfrm>
            <a:off x="7230507" y="1378263"/>
            <a:ext cx="1267064" cy="906977"/>
            <a:chOff x="7230507" y="1378263"/>
            <a:chExt cx="1267064" cy="906977"/>
          </a:xfrm>
        </p:grpSpPr>
        <p:sp>
          <p:nvSpPr>
            <p:cNvPr id="52" name="Seta: em Forma de U 51">
              <a:extLst>
                <a:ext uri="{FF2B5EF4-FFF2-40B4-BE49-F238E27FC236}">
                  <a16:creationId xmlns:a16="http://schemas.microsoft.com/office/drawing/2014/main" xmlns="" id="{D431D8C7-2626-2E54-F596-93E426811DB8}"/>
                </a:ext>
              </a:extLst>
            </p:cNvPr>
            <p:cNvSpPr/>
            <p:nvPr/>
          </p:nvSpPr>
          <p:spPr>
            <a:xfrm rot="16200000">
              <a:off x="7016647" y="1592123"/>
              <a:ext cx="735017" cy="307298"/>
            </a:xfrm>
            <a:prstGeom prst="uturnArrow">
              <a:avLst>
                <a:gd name="adj1" fmla="val 10366"/>
                <a:gd name="adj2" fmla="val 25000"/>
                <a:gd name="adj3" fmla="val 39293"/>
                <a:gd name="adj4" fmla="val 50000"/>
                <a:gd name="adj5" fmla="val 10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xmlns="" id="{E59BADE8-5DF3-68C3-F719-C462EF053471}"/>
                </a:ext>
              </a:extLst>
            </p:cNvPr>
            <p:cNvSpPr txBox="1"/>
            <p:nvPr/>
          </p:nvSpPr>
          <p:spPr>
            <a:xfrm>
              <a:off x="7575551" y="1854353"/>
              <a:ext cx="922020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dirty="0"/>
                <a:t>Atividades locais</a:t>
              </a:r>
            </a:p>
          </p:txBody>
        </p:sp>
      </p:grpSp>
      <p:grpSp>
        <p:nvGrpSpPr>
          <p:cNvPr id="99" name="Agrupar 98">
            <a:extLst>
              <a:ext uri="{FF2B5EF4-FFF2-40B4-BE49-F238E27FC236}">
                <a16:creationId xmlns:a16="http://schemas.microsoft.com/office/drawing/2014/main" xmlns="" id="{2B203C10-862E-88E9-6BC9-AB674DC37379}"/>
              </a:ext>
            </a:extLst>
          </p:cNvPr>
          <p:cNvGrpSpPr/>
          <p:nvPr/>
        </p:nvGrpSpPr>
        <p:grpSpPr>
          <a:xfrm>
            <a:off x="5151120" y="2341754"/>
            <a:ext cx="1471617" cy="602197"/>
            <a:chOff x="5151120" y="2341754"/>
            <a:chExt cx="1471617" cy="602197"/>
          </a:xfrm>
        </p:grpSpPr>
        <p:sp>
          <p:nvSpPr>
            <p:cNvPr id="48" name="Seta: para Baixo 47">
              <a:extLst>
                <a:ext uri="{FF2B5EF4-FFF2-40B4-BE49-F238E27FC236}">
                  <a16:creationId xmlns:a16="http://schemas.microsoft.com/office/drawing/2014/main" xmlns="" id="{4C4C02DB-1F10-BEFD-4A47-7DC183F3DB44}"/>
                </a:ext>
              </a:extLst>
            </p:cNvPr>
            <p:cNvSpPr/>
            <p:nvPr/>
          </p:nvSpPr>
          <p:spPr>
            <a:xfrm>
              <a:off x="5776814" y="2341754"/>
              <a:ext cx="153649" cy="221105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rgbClr val="7089B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xmlns="" id="{52E1E09A-0D0C-774E-2D1D-F3F2BB5202F9}"/>
                </a:ext>
              </a:extLst>
            </p:cNvPr>
            <p:cNvSpPr txBox="1"/>
            <p:nvPr/>
          </p:nvSpPr>
          <p:spPr>
            <a:xfrm>
              <a:off x="5151120" y="2528453"/>
              <a:ext cx="1471617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050" dirty="0">
                  <a:solidFill>
                    <a:srgbClr val="002060"/>
                  </a:solidFill>
                </a:rPr>
                <a:t>Valorização da terra e </a:t>
              </a:r>
              <a:r>
                <a:rPr lang="pt-BR" sz="1050" b="1" dirty="0">
                  <a:solidFill>
                    <a:srgbClr val="002060"/>
                  </a:solidFill>
                </a:rPr>
                <a:t>Guerra Fiscal</a:t>
              </a:r>
              <a:endParaRPr lang="pt-BR" sz="9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59" name="Seta: em Forma de U 58">
            <a:extLst>
              <a:ext uri="{FF2B5EF4-FFF2-40B4-BE49-F238E27FC236}">
                <a16:creationId xmlns:a16="http://schemas.microsoft.com/office/drawing/2014/main" xmlns="" id="{90097313-769E-F5D9-45F1-D5AF675823C2}"/>
              </a:ext>
            </a:extLst>
          </p:cNvPr>
          <p:cNvSpPr/>
          <p:nvPr/>
        </p:nvSpPr>
        <p:spPr>
          <a:xfrm rot="16200000">
            <a:off x="3946072" y="2020745"/>
            <a:ext cx="2283106" cy="563883"/>
          </a:xfrm>
          <a:prstGeom prst="uturnArrow">
            <a:avLst>
              <a:gd name="adj1" fmla="val 9677"/>
              <a:gd name="adj2" fmla="val 12834"/>
              <a:gd name="adj3" fmla="val 14858"/>
              <a:gd name="adj4" fmla="val 22121"/>
              <a:gd name="adj5" fmla="val 9356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1" name="Seta: em Forma de U 60">
            <a:extLst>
              <a:ext uri="{FF2B5EF4-FFF2-40B4-BE49-F238E27FC236}">
                <a16:creationId xmlns:a16="http://schemas.microsoft.com/office/drawing/2014/main" xmlns="" id="{8532F950-8C09-75E4-E59C-2F4035039C8B}"/>
              </a:ext>
            </a:extLst>
          </p:cNvPr>
          <p:cNvSpPr/>
          <p:nvPr/>
        </p:nvSpPr>
        <p:spPr>
          <a:xfrm rot="16200000">
            <a:off x="6183812" y="2084245"/>
            <a:ext cx="2283106" cy="508004"/>
          </a:xfrm>
          <a:prstGeom prst="uturnArrow">
            <a:avLst>
              <a:gd name="adj1" fmla="val 10442"/>
              <a:gd name="adj2" fmla="val 14334"/>
              <a:gd name="adj3" fmla="val 20858"/>
              <a:gd name="adj4" fmla="val 22121"/>
              <a:gd name="adj5" fmla="val 9356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90" name="Agrupar 89">
            <a:extLst>
              <a:ext uri="{FF2B5EF4-FFF2-40B4-BE49-F238E27FC236}">
                <a16:creationId xmlns:a16="http://schemas.microsoft.com/office/drawing/2014/main" xmlns="" id="{15B37D81-9FDF-7AD9-0010-CF1A2CDFD7BB}"/>
              </a:ext>
            </a:extLst>
          </p:cNvPr>
          <p:cNvGrpSpPr/>
          <p:nvPr/>
        </p:nvGrpSpPr>
        <p:grpSpPr>
          <a:xfrm>
            <a:off x="439512" y="3581274"/>
            <a:ext cx="1537691" cy="980960"/>
            <a:chOff x="439512" y="3581274"/>
            <a:chExt cx="1537691" cy="98096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9026B6EA-AE1D-D302-89DF-60D6D37CF657}"/>
                </a:ext>
              </a:extLst>
            </p:cNvPr>
            <p:cNvSpPr txBox="1"/>
            <p:nvPr/>
          </p:nvSpPr>
          <p:spPr>
            <a:xfrm>
              <a:off x="439512" y="3745737"/>
              <a:ext cx="153769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tx1"/>
                  </a:solidFill>
                </a:rPr>
                <a:t>Menor</a:t>
              </a:r>
              <a:r>
                <a:rPr lang="pt-BR" sz="1100" dirty="0">
                  <a:solidFill>
                    <a:schemeClr val="tx1"/>
                  </a:solidFill>
                </a:rPr>
                <a:t> dependência dos serviços públicos</a:t>
              </a:r>
              <a:endParaRPr lang="pt-BR" sz="1000" dirty="0">
                <a:solidFill>
                  <a:schemeClr val="tx1"/>
                </a:solidFill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xmlns="" id="{5EE45ACC-2895-EF34-EE59-3CE78F678D0E}"/>
                </a:ext>
              </a:extLst>
            </p:cNvPr>
            <p:cNvSpPr txBox="1"/>
            <p:nvPr/>
          </p:nvSpPr>
          <p:spPr>
            <a:xfrm>
              <a:off x="698114" y="4300624"/>
              <a:ext cx="972098" cy="2616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bg1"/>
                  </a:solidFill>
                </a:rPr>
                <a:t>Gastos</a:t>
              </a:r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62" name="Seta: para Baixo 61">
              <a:extLst>
                <a:ext uri="{FF2B5EF4-FFF2-40B4-BE49-F238E27FC236}">
                  <a16:creationId xmlns:a16="http://schemas.microsoft.com/office/drawing/2014/main" xmlns="" id="{28F5E758-35B1-14FA-9516-7A5AFC32352B}"/>
                </a:ext>
              </a:extLst>
            </p:cNvPr>
            <p:cNvSpPr/>
            <p:nvPr/>
          </p:nvSpPr>
          <p:spPr>
            <a:xfrm>
              <a:off x="1148466" y="3581274"/>
              <a:ext cx="153649" cy="221105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Seta: para Baixo 62">
              <a:extLst>
                <a:ext uri="{FF2B5EF4-FFF2-40B4-BE49-F238E27FC236}">
                  <a16:creationId xmlns:a16="http://schemas.microsoft.com/office/drawing/2014/main" xmlns="" id="{8F5EBFEE-B8FF-0861-7606-481E2F1663B6}"/>
                </a:ext>
              </a:extLst>
            </p:cNvPr>
            <p:cNvSpPr/>
            <p:nvPr/>
          </p:nvSpPr>
          <p:spPr>
            <a:xfrm>
              <a:off x="1148467" y="4129915"/>
              <a:ext cx="152014" cy="183006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1" name="Agrupar 90">
            <a:extLst>
              <a:ext uri="{FF2B5EF4-FFF2-40B4-BE49-F238E27FC236}">
                <a16:creationId xmlns:a16="http://schemas.microsoft.com/office/drawing/2014/main" xmlns="" id="{6048EB34-1AAE-FE8F-5A44-689D2E2AA2E2}"/>
              </a:ext>
            </a:extLst>
          </p:cNvPr>
          <p:cNvGrpSpPr/>
          <p:nvPr/>
        </p:nvGrpSpPr>
        <p:grpSpPr>
          <a:xfrm>
            <a:off x="2459770" y="3535554"/>
            <a:ext cx="1586549" cy="1011565"/>
            <a:chOff x="2459770" y="3535554"/>
            <a:chExt cx="1586549" cy="101156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49D0157D-18AA-AED8-8CE9-07C479EF6CF9}"/>
                </a:ext>
              </a:extLst>
            </p:cNvPr>
            <p:cNvSpPr txBox="1"/>
            <p:nvPr/>
          </p:nvSpPr>
          <p:spPr>
            <a:xfrm>
              <a:off x="2459770" y="3733745"/>
              <a:ext cx="158654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tx1"/>
                  </a:solidFill>
                </a:rPr>
                <a:t>Maior</a:t>
              </a:r>
              <a:r>
                <a:rPr lang="pt-BR" sz="1100" dirty="0">
                  <a:solidFill>
                    <a:schemeClr val="tx1"/>
                  </a:solidFill>
                </a:rPr>
                <a:t> dependência por serviços públicos</a:t>
              </a:r>
              <a:endParaRPr lang="pt-BR" sz="1000" dirty="0">
                <a:solidFill>
                  <a:schemeClr val="tx1"/>
                </a:solidFill>
              </a:endParaRP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xmlns="" id="{54F54A97-78BA-5150-0701-C6E1A3DA6674}"/>
                </a:ext>
              </a:extLst>
            </p:cNvPr>
            <p:cNvSpPr txBox="1"/>
            <p:nvPr/>
          </p:nvSpPr>
          <p:spPr>
            <a:xfrm>
              <a:off x="2781975" y="4285509"/>
              <a:ext cx="972098" cy="2616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100">
                  <a:solidFill>
                    <a:schemeClr val="bg1"/>
                  </a:solidFill>
                </a:defRPr>
              </a:lvl1pPr>
            </a:lstStyle>
            <a:p>
              <a:r>
                <a:rPr lang="pt-BR" dirty="0"/>
                <a:t>Gastos</a:t>
              </a:r>
            </a:p>
          </p:txBody>
        </p:sp>
        <p:sp>
          <p:nvSpPr>
            <p:cNvPr id="66" name="Seta: para Baixo 65">
              <a:extLst>
                <a:ext uri="{FF2B5EF4-FFF2-40B4-BE49-F238E27FC236}">
                  <a16:creationId xmlns:a16="http://schemas.microsoft.com/office/drawing/2014/main" xmlns="" id="{0B68E90A-9478-6C17-ED6D-D0A947902226}"/>
                </a:ext>
              </a:extLst>
            </p:cNvPr>
            <p:cNvSpPr/>
            <p:nvPr/>
          </p:nvSpPr>
          <p:spPr>
            <a:xfrm>
              <a:off x="3221106" y="3535554"/>
              <a:ext cx="153649" cy="221105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Seta: para Baixo 66">
              <a:extLst>
                <a:ext uri="{FF2B5EF4-FFF2-40B4-BE49-F238E27FC236}">
                  <a16:creationId xmlns:a16="http://schemas.microsoft.com/office/drawing/2014/main" xmlns="" id="{797B35F9-50F8-C4D4-E5C0-0BB4663EC7E4}"/>
                </a:ext>
              </a:extLst>
            </p:cNvPr>
            <p:cNvSpPr/>
            <p:nvPr/>
          </p:nvSpPr>
          <p:spPr>
            <a:xfrm>
              <a:off x="3221107" y="4084195"/>
              <a:ext cx="152014" cy="183006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xmlns="" id="{BD6036BD-2CBD-2976-1AA9-3E3787B8F137}"/>
              </a:ext>
            </a:extLst>
          </p:cNvPr>
          <p:cNvGrpSpPr/>
          <p:nvPr/>
        </p:nvGrpSpPr>
        <p:grpSpPr>
          <a:xfrm>
            <a:off x="6974841" y="1273749"/>
            <a:ext cx="1914743" cy="3258130"/>
            <a:chOff x="6974841" y="1273749"/>
            <a:chExt cx="1914743" cy="3258130"/>
          </a:xfrm>
        </p:grpSpPr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xmlns="" id="{583E1F4C-8BF9-1C7A-A0E8-87F474E9241F}"/>
                </a:ext>
              </a:extLst>
            </p:cNvPr>
            <p:cNvSpPr txBox="1"/>
            <p:nvPr/>
          </p:nvSpPr>
          <p:spPr>
            <a:xfrm>
              <a:off x="6974841" y="3738825"/>
              <a:ext cx="182128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 err="1">
                  <a:solidFill>
                    <a:schemeClr val="tx1"/>
                  </a:solidFill>
                </a:rPr>
                <a:t>Reducão</a:t>
              </a:r>
              <a:r>
                <a:rPr lang="pt-BR" sz="1100" b="1" dirty="0">
                  <a:solidFill>
                    <a:schemeClr val="tx1"/>
                  </a:solidFill>
                </a:rPr>
                <a:t> da</a:t>
              </a:r>
              <a:r>
                <a:rPr lang="pt-BR" sz="1100" dirty="0">
                  <a:solidFill>
                    <a:schemeClr val="tx1"/>
                  </a:solidFill>
                </a:rPr>
                <a:t> dependência por serviços públicos</a:t>
              </a:r>
              <a:endParaRPr lang="pt-BR" sz="1000" dirty="0">
                <a:solidFill>
                  <a:schemeClr val="tx1"/>
                </a:solidFill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xmlns="" id="{B3AEC128-A516-ACDD-FC2E-2489743B659A}"/>
                </a:ext>
              </a:extLst>
            </p:cNvPr>
            <p:cNvSpPr txBox="1"/>
            <p:nvPr/>
          </p:nvSpPr>
          <p:spPr>
            <a:xfrm>
              <a:off x="7506376" y="4270269"/>
              <a:ext cx="972098" cy="2616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100">
                  <a:solidFill>
                    <a:schemeClr val="bg1"/>
                  </a:solidFill>
                </a:defRPr>
              </a:lvl1pPr>
            </a:lstStyle>
            <a:p>
              <a:r>
                <a:rPr lang="pt-BR" dirty="0"/>
                <a:t>Gastos</a:t>
              </a:r>
            </a:p>
          </p:txBody>
        </p:sp>
        <p:sp>
          <p:nvSpPr>
            <p:cNvPr id="51" name="Seta: em Forma de U 50">
              <a:extLst>
                <a:ext uri="{FF2B5EF4-FFF2-40B4-BE49-F238E27FC236}">
                  <a16:creationId xmlns:a16="http://schemas.microsoft.com/office/drawing/2014/main" xmlns="" id="{43BBB1C2-E95F-5C4B-D5F3-61D0AC9CE16C}"/>
                </a:ext>
              </a:extLst>
            </p:cNvPr>
            <p:cNvSpPr/>
            <p:nvPr/>
          </p:nvSpPr>
          <p:spPr>
            <a:xfrm rot="16200000" flipH="1" flipV="1">
              <a:off x="7099697" y="2693848"/>
              <a:ext cx="3209986" cy="369788"/>
            </a:xfrm>
            <a:prstGeom prst="uturnArrow">
              <a:avLst>
                <a:gd name="adj1" fmla="val 25556"/>
                <a:gd name="adj2" fmla="val 25000"/>
                <a:gd name="adj3" fmla="val 33214"/>
                <a:gd name="adj4" fmla="val 59795"/>
                <a:gd name="adj5" fmla="val 1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0" name="Seta: para Baixo 69">
              <a:extLst>
                <a:ext uri="{FF2B5EF4-FFF2-40B4-BE49-F238E27FC236}">
                  <a16:creationId xmlns:a16="http://schemas.microsoft.com/office/drawing/2014/main" xmlns="" id="{CE0E9CFA-3B95-6394-D9F9-C4903B08DF59}"/>
                </a:ext>
              </a:extLst>
            </p:cNvPr>
            <p:cNvSpPr/>
            <p:nvPr/>
          </p:nvSpPr>
          <p:spPr>
            <a:xfrm>
              <a:off x="7950586" y="3540634"/>
              <a:ext cx="153649" cy="221105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Seta: para Baixo 70">
              <a:extLst>
                <a:ext uri="{FF2B5EF4-FFF2-40B4-BE49-F238E27FC236}">
                  <a16:creationId xmlns:a16="http://schemas.microsoft.com/office/drawing/2014/main" xmlns="" id="{B50B7394-0289-F5EF-8C8E-F965A83B272B}"/>
                </a:ext>
              </a:extLst>
            </p:cNvPr>
            <p:cNvSpPr/>
            <p:nvPr/>
          </p:nvSpPr>
          <p:spPr>
            <a:xfrm>
              <a:off x="7950587" y="4089275"/>
              <a:ext cx="152014" cy="183006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xmlns="" id="{0CB6CEFB-6538-079A-2307-0A8036EE3EF5}"/>
              </a:ext>
            </a:extLst>
          </p:cNvPr>
          <p:cNvGrpSpPr/>
          <p:nvPr/>
        </p:nvGrpSpPr>
        <p:grpSpPr>
          <a:xfrm>
            <a:off x="5082632" y="1302563"/>
            <a:ext cx="1631379" cy="3249511"/>
            <a:chOff x="5082632" y="1302563"/>
            <a:chExt cx="1631379" cy="3249511"/>
          </a:xfrm>
        </p:grpSpPr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xmlns="" id="{E775854C-267D-4423-BBDC-34467B47FC31}"/>
                </a:ext>
              </a:extLst>
            </p:cNvPr>
            <p:cNvSpPr txBox="1"/>
            <p:nvPr/>
          </p:nvSpPr>
          <p:spPr>
            <a:xfrm>
              <a:off x="5082632" y="3735577"/>
              <a:ext cx="153769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tx1"/>
                  </a:solidFill>
                </a:rPr>
                <a:t>Menor</a:t>
              </a:r>
              <a:r>
                <a:rPr lang="pt-BR" sz="1100" dirty="0">
                  <a:solidFill>
                    <a:schemeClr val="tx1"/>
                  </a:solidFill>
                </a:rPr>
                <a:t> dependência dos serviços públicos</a:t>
              </a:r>
              <a:endParaRPr lang="pt-BR" sz="1000" dirty="0">
                <a:solidFill>
                  <a:schemeClr val="tx1"/>
                </a:solidFill>
              </a:endParaRP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xmlns="" id="{E3C456FD-A1F5-DE14-934B-4F9CBF477DC6}"/>
                </a:ext>
              </a:extLst>
            </p:cNvPr>
            <p:cNvSpPr txBox="1"/>
            <p:nvPr/>
          </p:nvSpPr>
          <p:spPr>
            <a:xfrm>
              <a:off x="5341234" y="4290464"/>
              <a:ext cx="972098" cy="2616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bg1"/>
                  </a:solidFill>
                </a:rPr>
                <a:t>Gastos</a:t>
              </a:r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54" name="Seta: em Forma de U 53">
              <a:extLst>
                <a:ext uri="{FF2B5EF4-FFF2-40B4-BE49-F238E27FC236}">
                  <a16:creationId xmlns:a16="http://schemas.microsoft.com/office/drawing/2014/main" xmlns="" id="{4349152A-CF3B-F34C-300F-F8573927CBA9}"/>
                </a:ext>
              </a:extLst>
            </p:cNvPr>
            <p:cNvSpPr/>
            <p:nvPr/>
          </p:nvSpPr>
          <p:spPr>
            <a:xfrm rot="16200000" flipH="1" flipV="1">
              <a:off x="4918315" y="2734748"/>
              <a:ext cx="3227881" cy="363511"/>
            </a:xfrm>
            <a:prstGeom prst="uturnArrow">
              <a:avLst>
                <a:gd name="adj1" fmla="val 25000"/>
                <a:gd name="adj2" fmla="val 25000"/>
                <a:gd name="adj3" fmla="val 27098"/>
                <a:gd name="adj4" fmla="val 50000"/>
                <a:gd name="adj5" fmla="val 1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2" name="Seta: para Baixo 71">
              <a:extLst>
                <a:ext uri="{FF2B5EF4-FFF2-40B4-BE49-F238E27FC236}">
                  <a16:creationId xmlns:a16="http://schemas.microsoft.com/office/drawing/2014/main" xmlns="" id="{2E94CBD2-1FC9-83AB-2A4C-2D3ACEFFEB38}"/>
                </a:ext>
              </a:extLst>
            </p:cNvPr>
            <p:cNvSpPr/>
            <p:nvPr/>
          </p:nvSpPr>
          <p:spPr>
            <a:xfrm>
              <a:off x="5796666" y="3560954"/>
              <a:ext cx="153649" cy="221105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Seta: para Baixo 72">
              <a:extLst>
                <a:ext uri="{FF2B5EF4-FFF2-40B4-BE49-F238E27FC236}">
                  <a16:creationId xmlns:a16="http://schemas.microsoft.com/office/drawing/2014/main" xmlns="" id="{9EBC2684-D235-0E9C-AF1E-BE181CAFAAFA}"/>
                </a:ext>
              </a:extLst>
            </p:cNvPr>
            <p:cNvSpPr/>
            <p:nvPr/>
          </p:nvSpPr>
          <p:spPr>
            <a:xfrm>
              <a:off x="5796667" y="4109595"/>
              <a:ext cx="152014" cy="183006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xmlns="" id="{69D62015-7963-3A12-ED1F-B29B3D3FD98E}"/>
              </a:ext>
            </a:extLst>
          </p:cNvPr>
          <p:cNvGrpSpPr/>
          <p:nvPr/>
        </p:nvGrpSpPr>
        <p:grpSpPr>
          <a:xfrm>
            <a:off x="362075" y="1328774"/>
            <a:ext cx="1427811" cy="989486"/>
            <a:chOff x="362075" y="1328774"/>
            <a:chExt cx="1427811" cy="989486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046EE122-722F-B15B-FA62-11117FF530FB}"/>
                </a:ext>
              </a:extLst>
            </p:cNvPr>
            <p:cNvSpPr txBox="1"/>
            <p:nvPr/>
          </p:nvSpPr>
          <p:spPr>
            <a:xfrm>
              <a:off x="680771" y="1887373"/>
              <a:ext cx="1109115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dirty="0"/>
                <a:t>Atividades produtivas</a:t>
              </a:r>
            </a:p>
          </p:txBody>
        </p:sp>
        <p:sp>
          <p:nvSpPr>
            <p:cNvPr id="26" name="Seta: em Forma de U 25">
              <a:extLst>
                <a:ext uri="{FF2B5EF4-FFF2-40B4-BE49-F238E27FC236}">
                  <a16:creationId xmlns:a16="http://schemas.microsoft.com/office/drawing/2014/main" xmlns="" id="{CC5496E2-79B5-5D5E-7C41-77E4B1D8B3E3}"/>
                </a:ext>
              </a:extLst>
            </p:cNvPr>
            <p:cNvSpPr/>
            <p:nvPr/>
          </p:nvSpPr>
          <p:spPr>
            <a:xfrm rot="16200000">
              <a:off x="124106" y="1566743"/>
              <a:ext cx="783236" cy="307298"/>
            </a:xfrm>
            <a:prstGeom prst="uturnArrow">
              <a:avLst>
                <a:gd name="adj1" fmla="val 28720"/>
                <a:gd name="adj2" fmla="val 25000"/>
                <a:gd name="adj3" fmla="val 27098"/>
                <a:gd name="adj4" fmla="val 50000"/>
                <a:gd name="adj5" fmla="val 10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xmlns="" id="{28D60AEE-2847-33FD-AA25-002F9FA46A71}"/>
                </a:ext>
              </a:extLst>
            </p:cNvPr>
            <p:cNvSpPr txBox="1"/>
            <p:nvPr/>
          </p:nvSpPr>
          <p:spPr>
            <a:xfrm>
              <a:off x="406400" y="1614322"/>
              <a:ext cx="9398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b="1" dirty="0">
                  <a:solidFill>
                    <a:schemeClr val="accent6">
                      <a:lumMod val="75000"/>
                    </a:schemeClr>
                  </a:solidFill>
                </a:rPr>
                <a:t>IPM - ICMS</a:t>
              </a:r>
            </a:p>
          </p:txBody>
        </p:sp>
      </p:grpSp>
      <p:sp>
        <p:nvSpPr>
          <p:cNvPr id="80" name="CaixaDeTexto 79">
            <a:extLst>
              <a:ext uri="{FF2B5EF4-FFF2-40B4-BE49-F238E27FC236}">
                <a16:creationId xmlns:a16="http://schemas.microsoft.com/office/drawing/2014/main" xmlns="" id="{31C82BEA-7179-33C9-82DD-16D80CCA2355}"/>
              </a:ext>
            </a:extLst>
          </p:cNvPr>
          <p:cNvSpPr txBox="1"/>
          <p:nvPr/>
        </p:nvSpPr>
        <p:spPr>
          <a:xfrm>
            <a:off x="6949439" y="999642"/>
            <a:ext cx="6615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pt-BR" sz="1100" b="1" dirty="0">
                <a:solidFill>
                  <a:srgbClr val="00B050"/>
                </a:solidFill>
              </a:rPr>
              <a:t>ISSQN</a:t>
            </a:r>
          </a:p>
        </p:txBody>
      </p:sp>
      <p:grpSp>
        <p:nvGrpSpPr>
          <p:cNvPr id="98" name="Agrupar 97">
            <a:extLst>
              <a:ext uri="{FF2B5EF4-FFF2-40B4-BE49-F238E27FC236}">
                <a16:creationId xmlns:a16="http://schemas.microsoft.com/office/drawing/2014/main" xmlns="" id="{EE630364-0707-7B9E-F3E3-2BB8E74227A6}"/>
              </a:ext>
            </a:extLst>
          </p:cNvPr>
          <p:cNvGrpSpPr/>
          <p:nvPr/>
        </p:nvGrpSpPr>
        <p:grpSpPr>
          <a:xfrm>
            <a:off x="2489200" y="1342703"/>
            <a:ext cx="1289050" cy="952697"/>
            <a:chOff x="2489200" y="1342703"/>
            <a:chExt cx="1289050" cy="952697"/>
          </a:xfrm>
        </p:grpSpPr>
        <p:sp>
          <p:nvSpPr>
            <p:cNvPr id="32" name="Seta: em Forma de U 31">
              <a:extLst>
                <a:ext uri="{FF2B5EF4-FFF2-40B4-BE49-F238E27FC236}">
                  <a16:creationId xmlns:a16="http://schemas.microsoft.com/office/drawing/2014/main" xmlns="" id="{DCBC3FCF-40B2-3232-F9AF-9E80858F1CA5}"/>
                </a:ext>
              </a:extLst>
            </p:cNvPr>
            <p:cNvSpPr/>
            <p:nvPr/>
          </p:nvSpPr>
          <p:spPr>
            <a:xfrm rot="16200000">
              <a:off x="2302405" y="1556563"/>
              <a:ext cx="735017" cy="307298"/>
            </a:xfrm>
            <a:prstGeom prst="uturnArrow">
              <a:avLst>
                <a:gd name="adj1" fmla="val 10366"/>
                <a:gd name="adj2" fmla="val 25000"/>
                <a:gd name="adj3" fmla="val 39293"/>
                <a:gd name="adj4" fmla="val 50000"/>
                <a:gd name="adj5" fmla="val 10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xmlns="" id="{A4817961-1AB9-0639-E606-6C6D14D6F298}"/>
                </a:ext>
              </a:extLst>
            </p:cNvPr>
            <p:cNvSpPr txBox="1"/>
            <p:nvPr/>
          </p:nvSpPr>
          <p:spPr>
            <a:xfrm>
              <a:off x="2856230" y="1864513"/>
              <a:ext cx="922020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dirty="0"/>
                <a:t>Atividades locais</a:t>
              </a:r>
            </a:p>
          </p:txBody>
        </p:sp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xmlns="" id="{0B3053C0-96B5-0F91-E825-EB6EF65C8F78}"/>
                </a:ext>
              </a:extLst>
            </p:cNvPr>
            <p:cNvSpPr txBox="1"/>
            <p:nvPr/>
          </p:nvSpPr>
          <p:spPr>
            <a:xfrm>
              <a:off x="2489200" y="1604162"/>
              <a:ext cx="73361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b="1" dirty="0">
                  <a:solidFill>
                    <a:srgbClr val="00B050"/>
                  </a:solidFill>
                </a:rPr>
                <a:t>ISSQN</a:t>
              </a:r>
            </a:p>
          </p:txBody>
        </p: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xmlns="" id="{882D2C97-8C4C-0195-8D3E-47F77F7BD176}"/>
              </a:ext>
            </a:extLst>
          </p:cNvPr>
          <p:cNvGrpSpPr/>
          <p:nvPr/>
        </p:nvGrpSpPr>
        <p:grpSpPr>
          <a:xfrm>
            <a:off x="160765" y="965278"/>
            <a:ext cx="663987" cy="1280081"/>
            <a:chOff x="160765" y="965278"/>
            <a:chExt cx="663987" cy="1280081"/>
          </a:xfrm>
        </p:grpSpPr>
        <p:sp>
          <p:nvSpPr>
            <p:cNvPr id="83" name="Seta: em Forma de U 82">
              <a:extLst>
                <a:ext uri="{FF2B5EF4-FFF2-40B4-BE49-F238E27FC236}">
                  <a16:creationId xmlns:a16="http://schemas.microsoft.com/office/drawing/2014/main" xmlns="" id="{CE8F8A75-2859-750E-AF22-42FF1426F881}"/>
                </a:ext>
              </a:extLst>
            </p:cNvPr>
            <p:cNvSpPr/>
            <p:nvPr/>
          </p:nvSpPr>
          <p:spPr>
            <a:xfrm rot="16200000">
              <a:off x="-36018" y="1534619"/>
              <a:ext cx="1051561" cy="369919"/>
            </a:xfrm>
            <a:prstGeom prst="uturnArrow">
              <a:avLst>
                <a:gd name="adj1" fmla="val 10366"/>
                <a:gd name="adj2" fmla="val 18134"/>
                <a:gd name="adj3" fmla="val 21440"/>
                <a:gd name="adj4" fmla="val 50000"/>
                <a:gd name="adj5" fmla="val 9862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xmlns="" id="{FF5BC543-5B3B-EDE0-516F-7F2C13EB40BD}"/>
                </a:ext>
              </a:extLst>
            </p:cNvPr>
            <p:cNvSpPr txBox="1"/>
            <p:nvPr/>
          </p:nvSpPr>
          <p:spPr>
            <a:xfrm>
              <a:off x="160765" y="965278"/>
              <a:ext cx="66398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b="1" dirty="0">
                  <a:solidFill>
                    <a:srgbClr val="00B050"/>
                  </a:solidFill>
                </a:rPr>
                <a:t>ISSQN</a:t>
              </a:r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xmlns="" id="{200D601B-73E8-4761-171C-4E57C90E20FA}"/>
              </a:ext>
            </a:extLst>
          </p:cNvPr>
          <p:cNvGrpSpPr/>
          <p:nvPr/>
        </p:nvGrpSpPr>
        <p:grpSpPr>
          <a:xfrm>
            <a:off x="4704079" y="938682"/>
            <a:ext cx="1635761" cy="1369418"/>
            <a:chOff x="4704079" y="938682"/>
            <a:chExt cx="1635761" cy="1369418"/>
          </a:xfrm>
        </p:grpSpPr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xmlns="" id="{F8675EAF-26EA-DA01-5159-1CC224832151}"/>
                </a:ext>
              </a:extLst>
            </p:cNvPr>
            <p:cNvSpPr txBox="1"/>
            <p:nvPr/>
          </p:nvSpPr>
          <p:spPr>
            <a:xfrm>
              <a:off x="5323891" y="1877213"/>
              <a:ext cx="1015949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dirty="0"/>
                <a:t>Atividades produtivas</a:t>
              </a:r>
            </a:p>
          </p:txBody>
        </p:sp>
        <p:sp>
          <p:nvSpPr>
            <p:cNvPr id="47" name="Seta: em Forma de U 46">
              <a:extLst>
                <a:ext uri="{FF2B5EF4-FFF2-40B4-BE49-F238E27FC236}">
                  <a16:creationId xmlns:a16="http://schemas.microsoft.com/office/drawing/2014/main" xmlns="" id="{A9F42A6B-60A8-A849-B861-BE9C5DF199FD}"/>
                </a:ext>
              </a:extLst>
            </p:cNvPr>
            <p:cNvSpPr/>
            <p:nvPr/>
          </p:nvSpPr>
          <p:spPr>
            <a:xfrm rot="16200000">
              <a:off x="4767226" y="1556583"/>
              <a:ext cx="783236" cy="307298"/>
            </a:xfrm>
            <a:prstGeom prst="uturnArrow">
              <a:avLst>
                <a:gd name="adj1" fmla="val 18801"/>
                <a:gd name="adj2" fmla="val 25000"/>
                <a:gd name="adj3" fmla="val 27098"/>
                <a:gd name="adj4" fmla="val 50000"/>
                <a:gd name="adj5" fmla="val 10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xmlns="" id="{EA399A14-5E9B-BCD9-33BD-2791027888EE}"/>
                </a:ext>
              </a:extLst>
            </p:cNvPr>
            <p:cNvSpPr txBox="1"/>
            <p:nvPr/>
          </p:nvSpPr>
          <p:spPr>
            <a:xfrm>
              <a:off x="5003800" y="1604162"/>
              <a:ext cx="9398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b="1" dirty="0">
                  <a:solidFill>
                    <a:schemeClr val="accent6">
                      <a:lumMod val="75000"/>
                    </a:schemeClr>
                  </a:solidFill>
                </a:rPr>
                <a:t>IPM - ICMS</a:t>
              </a:r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xmlns="" id="{72A41F94-C698-551D-9D58-DD195F0F85E3}"/>
                </a:ext>
              </a:extLst>
            </p:cNvPr>
            <p:cNvSpPr txBox="1"/>
            <p:nvPr/>
          </p:nvSpPr>
          <p:spPr>
            <a:xfrm>
              <a:off x="4704079" y="938682"/>
              <a:ext cx="6478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b="1" dirty="0">
                  <a:solidFill>
                    <a:srgbClr val="00B050"/>
                  </a:solidFill>
                </a:rPr>
                <a:t>ISSQN</a:t>
              </a:r>
            </a:p>
          </p:txBody>
        </p:sp>
        <p:sp>
          <p:nvSpPr>
            <p:cNvPr id="85" name="Seta: em Forma de U 84">
              <a:extLst>
                <a:ext uri="{FF2B5EF4-FFF2-40B4-BE49-F238E27FC236}">
                  <a16:creationId xmlns:a16="http://schemas.microsoft.com/office/drawing/2014/main" xmlns="" id="{9659219F-A4F0-FE34-29C8-E8FDC82674AC}"/>
                </a:ext>
              </a:extLst>
            </p:cNvPr>
            <p:cNvSpPr/>
            <p:nvPr/>
          </p:nvSpPr>
          <p:spPr>
            <a:xfrm rot="16200000">
              <a:off x="4612182" y="1519379"/>
              <a:ext cx="1051561" cy="369919"/>
            </a:xfrm>
            <a:prstGeom prst="uturnArrow">
              <a:avLst>
                <a:gd name="adj1" fmla="val 10366"/>
                <a:gd name="adj2" fmla="val 18134"/>
                <a:gd name="adj3" fmla="val 21440"/>
                <a:gd name="adj4" fmla="val 50000"/>
                <a:gd name="adj5" fmla="val 9862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87" name="Google Shape;267;p35">
            <a:extLst>
              <a:ext uri="{FF2B5EF4-FFF2-40B4-BE49-F238E27FC236}">
                <a16:creationId xmlns:a16="http://schemas.microsoft.com/office/drawing/2014/main" xmlns="" id="{1093C97E-5D26-27E5-F1DB-44507F5719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07" y="254864"/>
            <a:ext cx="8985300" cy="3291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1800" dirty="0"/>
              <a:t>Considerações: Cidade dormitório, terceirização, </a:t>
            </a:r>
            <a:r>
              <a:rPr lang="pt-BR" sz="1800" dirty="0" err="1"/>
              <a:t>pejotização</a:t>
            </a:r>
            <a:r>
              <a:rPr lang="pt-BR" sz="1800" dirty="0"/>
              <a:t>, ISSQN</a:t>
            </a:r>
            <a:endParaRPr sz="1800" b="0" dirty="0"/>
          </a:p>
        </p:txBody>
      </p:sp>
    </p:spTree>
    <p:extLst>
      <p:ext uri="{BB962C8B-B14F-4D97-AF65-F5344CB8AC3E}">
        <p14:creationId xmlns:p14="http://schemas.microsoft.com/office/powerpoint/2010/main" xmlns="" val="5280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7" presetClass="emph" presetSubtype="0" repeatCount="4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9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" grpId="0" animBg="1"/>
      <p:bldP spid="5" grpId="0" animBg="1"/>
      <p:bldP spid="7" grpId="0"/>
      <p:bldP spid="8" grpId="0"/>
      <p:bldP spid="10" grpId="0"/>
      <p:bldP spid="28" grpId="0" animBg="1"/>
      <p:bldP spid="29" grpId="0" animBg="1"/>
      <p:bldP spid="30" grpId="0" animBg="1"/>
      <p:bldP spid="31" grpId="0" animBg="1"/>
      <p:bldP spid="27" grpId="0" animBg="1"/>
      <p:bldP spid="37" grpId="0" animBg="1"/>
      <p:bldP spid="38" grpId="0" animBg="1"/>
      <p:bldP spid="59" grpId="0" animBg="1"/>
      <p:bldP spid="61" grpId="0" animBg="1"/>
      <p:bldP spid="61" grpId="1" animBg="1"/>
      <p:bldP spid="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5E39094-BAC7-C94C-EC77-0A36B91A2735}"/>
              </a:ext>
            </a:extLst>
          </p:cNvPr>
          <p:cNvSpPr/>
          <p:nvPr/>
        </p:nvSpPr>
        <p:spPr>
          <a:xfrm>
            <a:off x="289322" y="564357"/>
            <a:ext cx="271463" cy="22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oogle Shape;115;p25">
            <a:extLst>
              <a:ext uri="{FF2B5EF4-FFF2-40B4-BE49-F238E27FC236}">
                <a16:creationId xmlns:a16="http://schemas.microsoft.com/office/drawing/2014/main" xmlns="" id="{77C1DE27-D62E-40D9-B598-F31F532EFC7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517198" y="3647343"/>
            <a:ext cx="6825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fld id="{00000000-1234-1234-1234-123412341234}" type="slidenum">
              <a:rPr lang="pt-BR"/>
              <a:pPr/>
              <a:t>2</a:t>
            </a:fld>
            <a:endParaRPr/>
          </a:p>
        </p:txBody>
      </p:sp>
      <p:grpSp>
        <p:nvGrpSpPr>
          <p:cNvPr id="6" name="Google Shape;116;p25">
            <a:extLst>
              <a:ext uri="{FF2B5EF4-FFF2-40B4-BE49-F238E27FC236}">
                <a16:creationId xmlns:a16="http://schemas.microsoft.com/office/drawing/2014/main" xmlns="" id="{8CDC16F5-6B05-E63D-E3FC-021C2446990F}"/>
              </a:ext>
            </a:extLst>
          </p:cNvPr>
          <p:cNvGrpSpPr/>
          <p:nvPr/>
        </p:nvGrpSpPr>
        <p:grpSpPr>
          <a:xfrm>
            <a:off x="259415" y="2615266"/>
            <a:ext cx="4477240" cy="1569825"/>
            <a:chOff x="281025" y="3487018"/>
            <a:chExt cx="4850222" cy="2093100"/>
          </a:xfrm>
        </p:grpSpPr>
        <p:sp>
          <p:nvSpPr>
            <p:cNvPr id="7" name="Google Shape;117;p25">
              <a:extLst>
                <a:ext uri="{FF2B5EF4-FFF2-40B4-BE49-F238E27FC236}">
                  <a16:creationId xmlns:a16="http://schemas.microsoft.com/office/drawing/2014/main" xmlns="" id="{285AB11E-AFE8-DD09-0689-0A98BB2D3D5E}"/>
                </a:ext>
              </a:extLst>
            </p:cNvPr>
            <p:cNvSpPr txBox="1"/>
            <p:nvPr/>
          </p:nvSpPr>
          <p:spPr>
            <a:xfrm>
              <a:off x="281025" y="4204365"/>
              <a:ext cx="1593900" cy="76308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Fatores </a:t>
              </a:r>
              <a:endParaRPr sz="1200"/>
            </a:p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externos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8;p25">
              <a:extLst>
                <a:ext uri="{FF2B5EF4-FFF2-40B4-BE49-F238E27FC236}">
                  <a16:creationId xmlns:a16="http://schemas.microsoft.com/office/drawing/2014/main" xmlns="" id="{B5D2DDB3-F8F9-B014-375E-41FA3EA6EF3F}"/>
                </a:ext>
              </a:extLst>
            </p:cNvPr>
            <p:cNvSpPr/>
            <p:nvPr/>
          </p:nvSpPr>
          <p:spPr>
            <a:xfrm>
              <a:off x="1459847" y="3487018"/>
              <a:ext cx="3671400" cy="20931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DA9DB"/>
                </a:gs>
              </a:gsLst>
              <a:lin ang="5400012" scaled="0"/>
            </a:gradFill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Operação da São Paulo Railway</a:t>
              </a:r>
              <a:endParaRPr sz="1200" dirty="0"/>
            </a:p>
            <a:p>
              <a:pPr marL="241294" indent="-241294">
                <a:spcBef>
                  <a:spcPts val="500"/>
                </a:spcBef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Próximo ao mercado consumidor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119;p25">
            <a:extLst>
              <a:ext uri="{FF2B5EF4-FFF2-40B4-BE49-F238E27FC236}">
                <a16:creationId xmlns:a16="http://schemas.microsoft.com/office/drawing/2014/main" xmlns="" id="{232FDDA2-F185-E289-C739-086279248916}"/>
              </a:ext>
            </a:extLst>
          </p:cNvPr>
          <p:cNvGrpSpPr/>
          <p:nvPr/>
        </p:nvGrpSpPr>
        <p:grpSpPr>
          <a:xfrm>
            <a:off x="259416" y="729695"/>
            <a:ext cx="4483689" cy="1846807"/>
            <a:chOff x="281025" y="972925"/>
            <a:chExt cx="4857208" cy="2462408"/>
          </a:xfrm>
        </p:grpSpPr>
        <p:sp>
          <p:nvSpPr>
            <p:cNvPr id="10" name="Google Shape;120;p25">
              <a:extLst>
                <a:ext uri="{FF2B5EF4-FFF2-40B4-BE49-F238E27FC236}">
                  <a16:creationId xmlns:a16="http://schemas.microsoft.com/office/drawing/2014/main" xmlns="" id="{785447AC-CED6-BDA1-55EE-5DCE08325B5A}"/>
                </a:ext>
              </a:extLst>
            </p:cNvPr>
            <p:cNvSpPr txBox="1"/>
            <p:nvPr/>
          </p:nvSpPr>
          <p:spPr>
            <a:xfrm>
              <a:off x="281025" y="2019612"/>
              <a:ext cx="1707301" cy="76308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Fatores </a:t>
              </a:r>
              <a:endParaRPr sz="1200"/>
            </a:p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internos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1;p25">
              <a:extLst>
                <a:ext uri="{FF2B5EF4-FFF2-40B4-BE49-F238E27FC236}">
                  <a16:creationId xmlns:a16="http://schemas.microsoft.com/office/drawing/2014/main" xmlns="" id="{68D3248D-530A-ED36-BBD8-31FB087B1CD7}"/>
                </a:ext>
              </a:extLst>
            </p:cNvPr>
            <p:cNvSpPr/>
            <p:nvPr/>
          </p:nvSpPr>
          <p:spPr>
            <a:xfrm>
              <a:off x="1466833" y="1342233"/>
              <a:ext cx="3671400" cy="20931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DA9DB"/>
                </a:gs>
              </a:gsLst>
              <a:lin ang="5400012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Terras de menor valor</a:t>
              </a:r>
              <a:endParaRPr sz="1200" dirty="0"/>
            </a:p>
            <a:p>
              <a:pPr marL="241294" indent="-241294">
                <a:spcBef>
                  <a:spcPts val="1000"/>
                </a:spcBef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Povoados e vilas de operários da ferrovia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spcBef>
                  <a:spcPts val="1000"/>
                </a:spcBef>
              </a:pPr>
              <a:endParaRPr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2;p25">
              <a:extLst>
                <a:ext uri="{FF2B5EF4-FFF2-40B4-BE49-F238E27FC236}">
                  <a16:creationId xmlns:a16="http://schemas.microsoft.com/office/drawing/2014/main" xmlns="" id="{3EF0125C-BF8B-103F-FB76-3909F6CD2A2D}"/>
                </a:ext>
              </a:extLst>
            </p:cNvPr>
            <p:cNvSpPr txBox="1"/>
            <p:nvPr/>
          </p:nvSpPr>
          <p:spPr>
            <a:xfrm>
              <a:off x="1366771" y="972925"/>
              <a:ext cx="1788300" cy="434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 dirty="0">
                  <a:solidFill>
                    <a:srgbClr val="1F4E79"/>
                  </a:solidFill>
                  <a:latin typeface="Calibri"/>
                  <a:ea typeface="Calibri"/>
                  <a:cs typeface="Calibri"/>
                  <a:sym typeface="Calibri"/>
                </a:rPr>
                <a:t>Fatores positivos</a:t>
              </a:r>
              <a:endParaRPr sz="160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23;p25">
            <a:extLst>
              <a:ext uri="{FF2B5EF4-FFF2-40B4-BE49-F238E27FC236}">
                <a16:creationId xmlns:a16="http://schemas.microsoft.com/office/drawing/2014/main" xmlns="" id="{4F480C2B-7368-D6F8-A463-E7E2B3831F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947" y="229791"/>
            <a:ext cx="8669400" cy="4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>
              <a:buSzPts val="2800"/>
            </a:pPr>
            <a:r>
              <a:rPr lang="pt-BR" sz="2400" dirty="0"/>
              <a:t>Período 1870-1930 </a:t>
            </a:r>
            <a:r>
              <a:rPr lang="pt-BR" sz="1600" dirty="0"/>
              <a:t>(segunda metade do Ciclo do Café)</a:t>
            </a:r>
            <a:endParaRPr sz="2400" dirty="0"/>
          </a:p>
        </p:txBody>
      </p:sp>
      <p:grpSp>
        <p:nvGrpSpPr>
          <p:cNvPr id="14" name="Google Shape;124;p25">
            <a:extLst>
              <a:ext uri="{FF2B5EF4-FFF2-40B4-BE49-F238E27FC236}">
                <a16:creationId xmlns:a16="http://schemas.microsoft.com/office/drawing/2014/main" xmlns="" id="{A72FC6C1-C5F3-A893-1EB8-1650B7BF447D}"/>
              </a:ext>
            </a:extLst>
          </p:cNvPr>
          <p:cNvGrpSpPr/>
          <p:nvPr/>
        </p:nvGrpSpPr>
        <p:grpSpPr>
          <a:xfrm>
            <a:off x="4308993" y="2735621"/>
            <a:ext cx="4574309" cy="835200"/>
            <a:chOff x="4667956" y="3647494"/>
            <a:chExt cx="4955378" cy="1113600"/>
          </a:xfrm>
        </p:grpSpPr>
        <p:sp>
          <p:nvSpPr>
            <p:cNvPr id="15" name="Google Shape;125;p25">
              <a:extLst>
                <a:ext uri="{FF2B5EF4-FFF2-40B4-BE49-F238E27FC236}">
                  <a16:creationId xmlns:a16="http://schemas.microsoft.com/office/drawing/2014/main" xmlns="" id="{9D8E9DF7-6B4C-684A-135B-4BB4FC76F316}"/>
                </a:ext>
              </a:extLst>
            </p:cNvPr>
            <p:cNvSpPr/>
            <p:nvPr/>
          </p:nvSpPr>
          <p:spPr>
            <a:xfrm>
              <a:off x="5858934" y="3647494"/>
              <a:ext cx="3764400" cy="11136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chemeClr val="lt1"/>
                </a:buClr>
                <a:buSzPts val="1400"/>
                <a:buFont typeface="Arial"/>
                <a:buChar char="•"/>
              </a:pPr>
              <a:r>
                <a:rPr lang="pt-BR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Ainda nas décadas de 1920 e 1930, </a:t>
              </a:r>
              <a:r>
                <a:rPr lang="pt-BR" sz="12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implatação</a:t>
              </a:r>
              <a:r>
                <a:rPr lang="pt-BR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de indústrias equipamentos, </a:t>
              </a:r>
              <a:r>
                <a:rPr lang="pt-BR" sz="12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materiáis</a:t>
              </a:r>
              <a:r>
                <a:rPr lang="pt-BR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elétricos, pneus, munições e produtos químicos.</a:t>
              </a:r>
              <a:endParaRPr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" name="Google Shape;126;p25">
              <a:extLst>
                <a:ext uri="{FF2B5EF4-FFF2-40B4-BE49-F238E27FC236}">
                  <a16:creationId xmlns:a16="http://schemas.microsoft.com/office/drawing/2014/main" xmlns="" id="{46CD932E-8FB5-BFFC-BB74-DBE55CABCED6}"/>
                </a:ext>
              </a:extLst>
            </p:cNvPr>
            <p:cNvCxnSpPr/>
            <p:nvPr/>
          </p:nvCxnSpPr>
          <p:spPr>
            <a:xfrm>
              <a:off x="4667956" y="3810001"/>
              <a:ext cx="1191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" name="Google Shape;127;p25">
            <a:extLst>
              <a:ext uri="{FF2B5EF4-FFF2-40B4-BE49-F238E27FC236}">
                <a16:creationId xmlns:a16="http://schemas.microsoft.com/office/drawing/2014/main" xmlns="" id="{05A28649-C5F9-3B24-2A6F-5FED374A88F1}"/>
              </a:ext>
            </a:extLst>
          </p:cNvPr>
          <p:cNvSpPr txBox="1"/>
          <p:nvPr/>
        </p:nvSpPr>
        <p:spPr>
          <a:xfrm>
            <a:off x="125745" y="4567981"/>
            <a:ext cx="8669100" cy="23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Apanhado histórico descrito em Ferreira (2015) XI Congress. Bras. De História Econômica</a:t>
            </a:r>
            <a:endParaRPr sz="1200"/>
          </a:p>
        </p:txBody>
      </p:sp>
      <p:grpSp>
        <p:nvGrpSpPr>
          <p:cNvPr id="18" name="Google Shape;128;p25">
            <a:extLst>
              <a:ext uri="{FF2B5EF4-FFF2-40B4-BE49-F238E27FC236}">
                <a16:creationId xmlns:a16="http://schemas.microsoft.com/office/drawing/2014/main" xmlns="" id="{387BFCFA-D61C-BB31-CC64-F0AB95B7A444}"/>
              </a:ext>
            </a:extLst>
          </p:cNvPr>
          <p:cNvGrpSpPr/>
          <p:nvPr/>
        </p:nvGrpSpPr>
        <p:grpSpPr>
          <a:xfrm>
            <a:off x="213950" y="2100891"/>
            <a:ext cx="4094964" cy="741463"/>
            <a:chOff x="231772" y="2801187"/>
            <a:chExt cx="4436100" cy="988616"/>
          </a:xfrm>
        </p:grpSpPr>
        <p:sp>
          <p:nvSpPr>
            <p:cNvPr id="19" name="Google Shape;129;p25">
              <a:extLst>
                <a:ext uri="{FF2B5EF4-FFF2-40B4-BE49-F238E27FC236}">
                  <a16:creationId xmlns:a16="http://schemas.microsoft.com/office/drawing/2014/main" xmlns="" id="{24722FB3-70A7-119C-91BC-4945B21074B0}"/>
                </a:ext>
              </a:extLst>
            </p:cNvPr>
            <p:cNvSpPr/>
            <p:nvPr/>
          </p:nvSpPr>
          <p:spPr>
            <a:xfrm>
              <a:off x="231772" y="3040571"/>
              <a:ext cx="4436100" cy="749232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chemeClr val="lt1"/>
                </a:buClr>
                <a:buSzPts val="1400"/>
                <a:buFont typeface="Arial"/>
                <a:buChar char="•"/>
              </a:pPr>
              <a:r>
                <a:rPr lang="pt-BR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Implantação de fábricas de bens de consumo</a:t>
              </a:r>
              <a:endParaRPr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indent="-241294">
                <a:buClr>
                  <a:schemeClr val="lt1"/>
                </a:buClr>
                <a:buSzPts val="1400"/>
                <a:buFont typeface="Arial"/>
                <a:buChar char="•"/>
              </a:pPr>
              <a:r>
                <a:rPr lang="pt-BR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Tecnologia simples para produção têxtil</a:t>
              </a:r>
              <a:endParaRPr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30;p25">
              <a:extLst>
                <a:ext uri="{FF2B5EF4-FFF2-40B4-BE49-F238E27FC236}">
                  <a16:creationId xmlns:a16="http://schemas.microsoft.com/office/drawing/2014/main" xmlns="" id="{AF460266-7510-94C1-288D-CAEE793F9520}"/>
                </a:ext>
              </a:extLst>
            </p:cNvPr>
            <p:cNvSpPr txBox="1"/>
            <p:nvPr/>
          </p:nvSpPr>
          <p:spPr>
            <a:xfrm>
              <a:off x="375772" y="2801187"/>
              <a:ext cx="1710600" cy="311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000" dirty="0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Matriz Desenvolvimento</a:t>
              </a:r>
              <a:endParaRPr sz="1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31;p25">
              <a:extLst>
                <a:ext uri="{FF2B5EF4-FFF2-40B4-BE49-F238E27FC236}">
                  <a16:creationId xmlns:a16="http://schemas.microsoft.com/office/drawing/2014/main" xmlns="" id="{9882E827-046E-7181-98FB-F69F1D573FEC}"/>
                </a:ext>
              </a:extLst>
            </p:cNvPr>
            <p:cNvSpPr/>
            <p:nvPr/>
          </p:nvSpPr>
          <p:spPr>
            <a:xfrm rot="-5400000">
              <a:off x="233161" y="2855373"/>
              <a:ext cx="234900" cy="144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1E4E7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algn="ctr"/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7400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Agrupar 94">
            <a:extLst>
              <a:ext uri="{FF2B5EF4-FFF2-40B4-BE49-F238E27FC236}">
                <a16:creationId xmlns:a16="http://schemas.microsoft.com/office/drawing/2014/main" xmlns="" id="{89FA37D2-7B7C-ED5D-7A34-359AD892719D}"/>
              </a:ext>
            </a:extLst>
          </p:cNvPr>
          <p:cNvGrpSpPr/>
          <p:nvPr/>
        </p:nvGrpSpPr>
        <p:grpSpPr>
          <a:xfrm>
            <a:off x="4699000" y="568960"/>
            <a:ext cx="4267200" cy="4135120"/>
            <a:chOff x="4699000" y="568960"/>
            <a:chExt cx="4267200" cy="41351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xmlns="" id="{936ACB85-BEC8-A626-8D0A-EAC9FE7BC1F9}"/>
                </a:ext>
              </a:extLst>
            </p:cNvPr>
            <p:cNvSpPr/>
            <p:nvPr/>
          </p:nvSpPr>
          <p:spPr>
            <a:xfrm>
              <a:off x="4699000" y="568960"/>
              <a:ext cx="4267200" cy="413512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xmlns="" id="{F8986196-7F59-610E-4B19-1F30A4DF412A}"/>
                </a:ext>
              </a:extLst>
            </p:cNvPr>
            <p:cNvSpPr txBox="1"/>
            <p:nvPr/>
          </p:nvSpPr>
          <p:spPr>
            <a:xfrm>
              <a:off x="5476315" y="599146"/>
              <a:ext cx="3125320" cy="276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pt-BR" sz="1200" b="1" dirty="0"/>
                <a:t>Precarização das relações de trabalho</a:t>
              </a:r>
            </a:p>
          </p:txBody>
        </p:sp>
      </p:grpSp>
      <p:grpSp>
        <p:nvGrpSpPr>
          <p:cNvPr id="101" name="Agrupar 100">
            <a:extLst>
              <a:ext uri="{FF2B5EF4-FFF2-40B4-BE49-F238E27FC236}">
                <a16:creationId xmlns:a16="http://schemas.microsoft.com/office/drawing/2014/main" xmlns="" id="{0B5DB43D-B28B-FA22-51BF-E038CCB8AAD0}"/>
              </a:ext>
            </a:extLst>
          </p:cNvPr>
          <p:cNvGrpSpPr/>
          <p:nvPr/>
        </p:nvGrpSpPr>
        <p:grpSpPr>
          <a:xfrm>
            <a:off x="6421077" y="2956765"/>
            <a:ext cx="2194604" cy="648069"/>
            <a:chOff x="6421077" y="2956765"/>
            <a:chExt cx="2194604" cy="648069"/>
          </a:xfrm>
        </p:grpSpPr>
        <p:sp>
          <p:nvSpPr>
            <p:cNvPr id="50" name="Seta: para Baixo 49">
              <a:extLst>
                <a:ext uri="{FF2B5EF4-FFF2-40B4-BE49-F238E27FC236}">
                  <a16:creationId xmlns:a16="http://schemas.microsoft.com/office/drawing/2014/main" xmlns="" id="{5BDFA48B-B823-3B07-4B7D-C654B8AE0362}"/>
                </a:ext>
              </a:extLst>
            </p:cNvPr>
            <p:cNvSpPr/>
            <p:nvPr/>
          </p:nvSpPr>
          <p:spPr>
            <a:xfrm rot="17667295">
              <a:off x="6820570" y="2557272"/>
              <a:ext cx="169530" cy="968515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rgbClr val="7089B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xmlns="" id="{F8A8C59D-8C69-8574-6BED-019DCE6C265C}"/>
                </a:ext>
              </a:extLst>
            </p:cNvPr>
            <p:cNvSpPr txBox="1"/>
            <p:nvPr/>
          </p:nvSpPr>
          <p:spPr>
            <a:xfrm>
              <a:off x="7453109" y="3173947"/>
              <a:ext cx="116257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tx1"/>
                  </a:solidFill>
                </a:rPr>
                <a:t>Terceirização</a:t>
              </a:r>
            </a:p>
            <a:p>
              <a:pPr algn="ctr"/>
              <a:r>
                <a:rPr lang="pt-BR" sz="1100" b="1" dirty="0" err="1">
                  <a:solidFill>
                    <a:schemeClr val="tx1"/>
                  </a:solidFill>
                </a:rPr>
                <a:t>Pejotização</a:t>
              </a:r>
              <a:endParaRPr lang="pt-BR" sz="11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FA569739-1738-58A4-10AF-EADA78D187AB}"/>
              </a:ext>
            </a:extLst>
          </p:cNvPr>
          <p:cNvSpPr txBox="1"/>
          <p:nvPr/>
        </p:nvSpPr>
        <p:spPr>
          <a:xfrm>
            <a:off x="5376139" y="1143611"/>
            <a:ext cx="972098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Cidade Núcleo</a:t>
            </a:r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233076FD-F9A3-1D47-1421-E431605BA964}"/>
              </a:ext>
            </a:extLst>
          </p:cNvPr>
          <p:cNvSpPr txBox="1"/>
          <p:nvPr/>
        </p:nvSpPr>
        <p:spPr>
          <a:xfrm>
            <a:off x="7542686" y="1124291"/>
            <a:ext cx="972098" cy="4308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Cidade Dormitório</a:t>
            </a:r>
            <a:endParaRPr lang="pt-BR" sz="1000" dirty="0">
              <a:solidFill>
                <a:schemeClr val="bg1"/>
              </a:solidFill>
            </a:endParaRPr>
          </a:p>
        </p:txBody>
      </p:sp>
      <p:grpSp>
        <p:nvGrpSpPr>
          <p:cNvPr id="100" name="Agrupar 99">
            <a:extLst>
              <a:ext uri="{FF2B5EF4-FFF2-40B4-BE49-F238E27FC236}">
                <a16:creationId xmlns:a16="http://schemas.microsoft.com/office/drawing/2014/main" xmlns="" id="{B4E70FCF-A9CC-9B10-3956-7103A5FF4292}"/>
              </a:ext>
            </a:extLst>
          </p:cNvPr>
          <p:cNvGrpSpPr/>
          <p:nvPr/>
        </p:nvGrpSpPr>
        <p:grpSpPr>
          <a:xfrm>
            <a:off x="5192507" y="2932741"/>
            <a:ext cx="1360359" cy="661933"/>
            <a:chOff x="5192507" y="2932741"/>
            <a:chExt cx="1360359" cy="661933"/>
          </a:xfrm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xmlns="" id="{E8BF7CC8-F1DF-2A78-A521-94B54BBB3F6A}"/>
                </a:ext>
              </a:extLst>
            </p:cNvPr>
            <p:cNvSpPr txBox="1"/>
            <p:nvPr/>
          </p:nvSpPr>
          <p:spPr>
            <a:xfrm>
              <a:off x="5192507" y="3163787"/>
              <a:ext cx="136035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tx1"/>
                  </a:solidFill>
                </a:rPr>
                <a:t>Terceirização</a:t>
              </a:r>
            </a:p>
            <a:p>
              <a:pPr algn="ctr"/>
              <a:r>
                <a:rPr lang="pt-BR" sz="1100" b="1" dirty="0" err="1">
                  <a:solidFill>
                    <a:schemeClr val="tx1"/>
                  </a:solidFill>
                </a:rPr>
                <a:t>Pejotização</a:t>
              </a:r>
              <a:endParaRPr lang="pt-BR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Seta: para Baixo 48">
              <a:extLst>
                <a:ext uri="{FF2B5EF4-FFF2-40B4-BE49-F238E27FC236}">
                  <a16:creationId xmlns:a16="http://schemas.microsoft.com/office/drawing/2014/main" xmlns="" id="{934CD8C4-8C07-5B5A-7A74-286D56EB5A6F}"/>
                </a:ext>
              </a:extLst>
            </p:cNvPr>
            <p:cNvSpPr/>
            <p:nvPr/>
          </p:nvSpPr>
          <p:spPr>
            <a:xfrm>
              <a:off x="5775877" y="2932741"/>
              <a:ext cx="153649" cy="221105"/>
            </a:xfrm>
            <a:prstGeom prst="down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rgbClr val="7089B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7" name="Agrupar 96">
            <a:extLst>
              <a:ext uri="{FF2B5EF4-FFF2-40B4-BE49-F238E27FC236}">
                <a16:creationId xmlns:a16="http://schemas.microsoft.com/office/drawing/2014/main" xmlns="" id="{CC11D14C-D04F-1FAE-F08C-908105B1618E}"/>
              </a:ext>
            </a:extLst>
          </p:cNvPr>
          <p:cNvGrpSpPr/>
          <p:nvPr/>
        </p:nvGrpSpPr>
        <p:grpSpPr>
          <a:xfrm>
            <a:off x="7230507" y="1378263"/>
            <a:ext cx="1267064" cy="906977"/>
            <a:chOff x="7230507" y="1378263"/>
            <a:chExt cx="1267064" cy="906977"/>
          </a:xfrm>
        </p:grpSpPr>
        <p:sp>
          <p:nvSpPr>
            <p:cNvPr id="52" name="Seta: em Forma de U 51">
              <a:extLst>
                <a:ext uri="{FF2B5EF4-FFF2-40B4-BE49-F238E27FC236}">
                  <a16:creationId xmlns:a16="http://schemas.microsoft.com/office/drawing/2014/main" xmlns="" id="{D431D8C7-2626-2E54-F596-93E426811DB8}"/>
                </a:ext>
              </a:extLst>
            </p:cNvPr>
            <p:cNvSpPr/>
            <p:nvPr/>
          </p:nvSpPr>
          <p:spPr>
            <a:xfrm rot="16200000">
              <a:off x="7016647" y="1592123"/>
              <a:ext cx="735017" cy="307298"/>
            </a:xfrm>
            <a:prstGeom prst="uturnArrow">
              <a:avLst>
                <a:gd name="adj1" fmla="val 10366"/>
                <a:gd name="adj2" fmla="val 25000"/>
                <a:gd name="adj3" fmla="val 39293"/>
                <a:gd name="adj4" fmla="val 50000"/>
                <a:gd name="adj5" fmla="val 10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xmlns="" id="{E59BADE8-5DF3-68C3-F719-C462EF053471}"/>
                </a:ext>
              </a:extLst>
            </p:cNvPr>
            <p:cNvSpPr txBox="1"/>
            <p:nvPr/>
          </p:nvSpPr>
          <p:spPr>
            <a:xfrm>
              <a:off x="7575551" y="1854353"/>
              <a:ext cx="922020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dirty="0"/>
                <a:t>Atividades locais</a:t>
              </a:r>
            </a:p>
          </p:txBody>
        </p:sp>
      </p:grpSp>
      <p:grpSp>
        <p:nvGrpSpPr>
          <p:cNvPr id="99" name="Agrupar 98">
            <a:extLst>
              <a:ext uri="{FF2B5EF4-FFF2-40B4-BE49-F238E27FC236}">
                <a16:creationId xmlns:a16="http://schemas.microsoft.com/office/drawing/2014/main" xmlns="" id="{2B203C10-862E-88E9-6BC9-AB674DC37379}"/>
              </a:ext>
            </a:extLst>
          </p:cNvPr>
          <p:cNvGrpSpPr/>
          <p:nvPr/>
        </p:nvGrpSpPr>
        <p:grpSpPr>
          <a:xfrm>
            <a:off x="5151120" y="2341754"/>
            <a:ext cx="1471617" cy="602197"/>
            <a:chOff x="5151120" y="2341754"/>
            <a:chExt cx="1471617" cy="602197"/>
          </a:xfrm>
        </p:grpSpPr>
        <p:sp>
          <p:nvSpPr>
            <p:cNvPr id="48" name="Seta: para Baixo 47">
              <a:extLst>
                <a:ext uri="{FF2B5EF4-FFF2-40B4-BE49-F238E27FC236}">
                  <a16:creationId xmlns:a16="http://schemas.microsoft.com/office/drawing/2014/main" xmlns="" id="{4C4C02DB-1F10-BEFD-4A47-7DC183F3DB44}"/>
                </a:ext>
              </a:extLst>
            </p:cNvPr>
            <p:cNvSpPr/>
            <p:nvPr/>
          </p:nvSpPr>
          <p:spPr>
            <a:xfrm>
              <a:off x="5776814" y="2341754"/>
              <a:ext cx="153649" cy="221105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rgbClr val="7089BF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xmlns="" id="{52E1E09A-0D0C-774E-2D1D-F3F2BB5202F9}"/>
                </a:ext>
              </a:extLst>
            </p:cNvPr>
            <p:cNvSpPr txBox="1"/>
            <p:nvPr/>
          </p:nvSpPr>
          <p:spPr>
            <a:xfrm>
              <a:off x="5151120" y="2528453"/>
              <a:ext cx="1471617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050" dirty="0">
                  <a:solidFill>
                    <a:srgbClr val="002060"/>
                  </a:solidFill>
                </a:rPr>
                <a:t>Valorização da terra e </a:t>
              </a:r>
              <a:r>
                <a:rPr lang="pt-BR" sz="1050" b="1" dirty="0">
                  <a:solidFill>
                    <a:srgbClr val="002060"/>
                  </a:solidFill>
                </a:rPr>
                <a:t>Guerra Fiscal</a:t>
              </a:r>
              <a:endParaRPr lang="pt-BR" sz="9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59" name="Seta: em Forma de U 58">
            <a:extLst>
              <a:ext uri="{FF2B5EF4-FFF2-40B4-BE49-F238E27FC236}">
                <a16:creationId xmlns:a16="http://schemas.microsoft.com/office/drawing/2014/main" xmlns="" id="{90097313-769E-F5D9-45F1-D5AF675823C2}"/>
              </a:ext>
            </a:extLst>
          </p:cNvPr>
          <p:cNvSpPr/>
          <p:nvPr/>
        </p:nvSpPr>
        <p:spPr>
          <a:xfrm rot="16200000">
            <a:off x="3946072" y="2020745"/>
            <a:ext cx="2283106" cy="563883"/>
          </a:xfrm>
          <a:prstGeom prst="uturnArrow">
            <a:avLst>
              <a:gd name="adj1" fmla="val 9677"/>
              <a:gd name="adj2" fmla="val 12834"/>
              <a:gd name="adj3" fmla="val 14858"/>
              <a:gd name="adj4" fmla="val 22121"/>
              <a:gd name="adj5" fmla="val 9356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1" name="Seta: em Forma de U 60">
            <a:extLst>
              <a:ext uri="{FF2B5EF4-FFF2-40B4-BE49-F238E27FC236}">
                <a16:creationId xmlns:a16="http://schemas.microsoft.com/office/drawing/2014/main" xmlns="" id="{8532F950-8C09-75E4-E59C-2F4035039C8B}"/>
              </a:ext>
            </a:extLst>
          </p:cNvPr>
          <p:cNvSpPr/>
          <p:nvPr/>
        </p:nvSpPr>
        <p:spPr>
          <a:xfrm rot="16200000">
            <a:off x="6183812" y="2084245"/>
            <a:ext cx="2283106" cy="508004"/>
          </a:xfrm>
          <a:prstGeom prst="uturnArrow">
            <a:avLst>
              <a:gd name="adj1" fmla="val 10442"/>
              <a:gd name="adj2" fmla="val 14334"/>
              <a:gd name="adj3" fmla="val 20858"/>
              <a:gd name="adj4" fmla="val 22121"/>
              <a:gd name="adj5" fmla="val 9356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103" name="Agrupar 102">
            <a:extLst>
              <a:ext uri="{FF2B5EF4-FFF2-40B4-BE49-F238E27FC236}">
                <a16:creationId xmlns:a16="http://schemas.microsoft.com/office/drawing/2014/main" xmlns="" id="{BD6036BD-2CBD-2976-1AA9-3E3787B8F137}"/>
              </a:ext>
            </a:extLst>
          </p:cNvPr>
          <p:cNvGrpSpPr/>
          <p:nvPr/>
        </p:nvGrpSpPr>
        <p:grpSpPr>
          <a:xfrm>
            <a:off x="6974841" y="1273749"/>
            <a:ext cx="1914743" cy="3258130"/>
            <a:chOff x="6974841" y="1273749"/>
            <a:chExt cx="1914743" cy="3258130"/>
          </a:xfrm>
        </p:grpSpPr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xmlns="" id="{583E1F4C-8BF9-1C7A-A0E8-87F474E9241F}"/>
                </a:ext>
              </a:extLst>
            </p:cNvPr>
            <p:cNvSpPr txBox="1"/>
            <p:nvPr/>
          </p:nvSpPr>
          <p:spPr>
            <a:xfrm>
              <a:off x="6974841" y="3738825"/>
              <a:ext cx="182128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 err="1">
                  <a:solidFill>
                    <a:schemeClr val="tx1"/>
                  </a:solidFill>
                </a:rPr>
                <a:t>Reducão</a:t>
              </a:r>
              <a:r>
                <a:rPr lang="pt-BR" sz="1100" b="1" dirty="0">
                  <a:solidFill>
                    <a:schemeClr val="tx1"/>
                  </a:solidFill>
                </a:rPr>
                <a:t> da</a:t>
              </a:r>
              <a:r>
                <a:rPr lang="pt-BR" sz="1100" dirty="0">
                  <a:solidFill>
                    <a:schemeClr val="tx1"/>
                  </a:solidFill>
                </a:rPr>
                <a:t> dependência por serviços públicos</a:t>
              </a:r>
              <a:endParaRPr lang="pt-BR" sz="1000" dirty="0">
                <a:solidFill>
                  <a:schemeClr val="tx1"/>
                </a:solidFill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xmlns="" id="{B3AEC128-A516-ACDD-FC2E-2489743B659A}"/>
                </a:ext>
              </a:extLst>
            </p:cNvPr>
            <p:cNvSpPr txBox="1"/>
            <p:nvPr/>
          </p:nvSpPr>
          <p:spPr>
            <a:xfrm>
              <a:off x="7506376" y="4270269"/>
              <a:ext cx="972098" cy="2616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100">
                  <a:solidFill>
                    <a:schemeClr val="bg1"/>
                  </a:solidFill>
                </a:defRPr>
              </a:lvl1pPr>
            </a:lstStyle>
            <a:p>
              <a:r>
                <a:rPr lang="pt-BR" dirty="0"/>
                <a:t>Gastos</a:t>
              </a:r>
            </a:p>
          </p:txBody>
        </p:sp>
        <p:sp>
          <p:nvSpPr>
            <p:cNvPr id="51" name="Seta: em Forma de U 50">
              <a:extLst>
                <a:ext uri="{FF2B5EF4-FFF2-40B4-BE49-F238E27FC236}">
                  <a16:creationId xmlns:a16="http://schemas.microsoft.com/office/drawing/2014/main" xmlns="" id="{43BBB1C2-E95F-5C4B-D5F3-61D0AC9CE16C}"/>
                </a:ext>
              </a:extLst>
            </p:cNvPr>
            <p:cNvSpPr/>
            <p:nvPr/>
          </p:nvSpPr>
          <p:spPr>
            <a:xfrm rot="16200000" flipH="1" flipV="1">
              <a:off x="7099697" y="2693848"/>
              <a:ext cx="3209986" cy="369788"/>
            </a:xfrm>
            <a:prstGeom prst="uturnArrow">
              <a:avLst>
                <a:gd name="adj1" fmla="val 25556"/>
                <a:gd name="adj2" fmla="val 25000"/>
                <a:gd name="adj3" fmla="val 33214"/>
                <a:gd name="adj4" fmla="val 59795"/>
                <a:gd name="adj5" fmla="val 1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0" name="Seta: para Baixo 69">
              <a:extLst>
                <a:ext uri="{FF2B5EF4-FFF2-40B4-BE49-F238E27FC236}">
                  <a16:creationId xmlns:a16="http://schemas.microsoft.com/office/drawing/2014/main" xmlns="" id="{CE0E9CFA-3B95-6394-D9F9-C4903B08DF59}"/>
                </a:ext>
              </a:extLst>
            </p:cNvPr>
            <p:cNvSpPr/>
            <p:nvPr/>
          </p:nvSpPr>
          <p:spPr>
            <a:xfrm>
              <a:off x="7950586" y="3540634"/>
              <a:ext cx="153649" cy="221105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Seta: para Baixo 70">
              <a:extLst>
                <a:ext uri="{FF2B5EF4-FFF2-40B4-BE49-F238E27FC236}">
                  <a16:creationId xmlns:a16="http://schemas.microsoft.com/office/drawing/2014/main" xmlns="" id="{B50B7394-0289-F5EF-8C8E-F965A83B272B}"/>
                </a:ext>
              </a:extLst>
            </p:cNvPr>
            <p:cNvSpPr/>
            <p:nvPr/>
          </p:nvSpPr>
          <p:spPr>
            <a:xfrm>
              <a:off x="7950587" y="4089275"/>
              <a:ext cx="152014" cy="183006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xmlns="" id="{0CB6CEFB-6538-079A-2307-0A8036EE3EF5}"/>
              </a:ext>
            </a:extLst>
          </p:cNvPr>
          <p:cNvGrpSpPr/>
          <p:nvPr/>
        </p:nvGrpSpPr>
        <p:grpSpPr>
          <a:xfrm>
            <a:off x="5082632" y="1302563"/>
            <a:ext cx="1631379" cy="3249511"/>
            <a:chOff x="5082632" y="1302563"/>
            <a:chExt cx="1631379" cy="3249511"/>
          </a:xfrm>
        </p:grpSpPr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xmlns="" id="{E775854C-267D-4423-BBDC-34467B47FC31}"/>
                </a:ext>
              </a:extLst>
            </p:cNvPr>
            <p:cNvSpPr txBox="1"/>
            <p:nvPr/>
          </p:nvSpPr>
          <p:spPr>
            <a:xfrm>
              <a:off x="5082632" y="3735577"/>
              <a:ext cx="153769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tx1"/>
                  </a:solidFill>
                </a:rPr>
                <a:t>Menor</a:t>
              </a:r>
              <a:r>
                <a:rPr lang="pt-BR" sz="1100" dirty="0">
                  <a:solidFill>
                    <a:schemeClr val="tx1"/>
                  </a:solidFill>
                </a:rPr>
                <a:t> dependência dos serviços públicos</a:t>
              </a:r>
              <a:endParaRPr lang="pt-BR" sz="1000" dirty="0">
                <a:solidFill>
                  <a:schemeClr val="tx1"/>
                </a:solidFill>
              </a:endParaRP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xmlns="" id="{E3C456FD-A1F5-DE14-934B-4F9CBF477DC6}"/>
                </a:ext>
              </a:extLst>
            </p:cNvPr>
            <p:cNvSpPr txBox="1"/>
            <p:nvPr/>
          </p:nvSpPr>
          <p:spPr>
            <a:xfrm>
              <a:off x="5341234" y="4290464"/>
              <a:ext cx="972098" cy="2616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bg1"/>
                  </a:solidFill>
                </a:rPr>
                <a:t>Gastos</a:t>
              </a:r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54" name="Seta: em Forma de U 53">
              <a:extLst>
                <a:ext uri="{FF2B5EF4-FFF2-40B4-BE49-F238E27FC236}">
                  <a16:creationId xmlns:a16="http://schemas.microsoft.com/office/drawing/2014/main" xmlns="" id="{4349152A-CF3B-F34C-300F-F8573927CBA9}"/>
                </a:ext>
              </a:extLst>
            </p:cNvPr>
            <p:cNvSpPr/>
            <p:nvPr/>
          </p:nvSpPr>
          <p:spPr>
            <a:xfrm rot="16200000" flipH="1" flipV="1">
              <a:off x="4918315" y="2734748"/>
              <a:ext cx="3227881" cy="363511"/>
            </a:xfrm>
            <a:prstGeom prst="uturnArrow">
              <a:avLst>
                <a:gd name="adj1" fmla="val 25000"/>
                <a:gd name="adj2" fmla="val 25000"/>
                <a:gd name="adj3" fmla="val 27098"/>
                <a:gd name="adj4" fmla="val 50000"/>
                <a:gd name="adj5" fmla="val 1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2" name="Seta: para Baixo 71">
              <a:extLst>
                <a:ext uri="{FF2B5EF4-FFF2-40B4-BE49-F238E27FC236}">
                  <a16:creationId xmlns:a16="http://schemas.microsoft.com/office/drawing/2014/main" xmlns="" id="{2E94CBD2-1FC9-83AB-2A4C-2D3ACEFFEB38}"/>
                </a:ext>
              </a:extLst>
            </p:cNvPr>
            <p:cNvSpPr/>
            <p:nvPr/>
          </p:nvSpPr>
          <p:spPr>
            <a:xfrm>
              <a:off x="5796666" y="3560954"/>
              <a:ext cx="153649" cy="221105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Seta: para Baixo 72">
              <a:extLst>
                <a:ext uri="{FF2B5EF4-FFF2-40B4-BE49-F238E27FC236}">
                  <a16:creationId xmlns:a16="http://schemas.microsoft.com/office/drawing/2014/main" xmlns="" id="{9EBC2684-D235-0E9C-AF1E-BE181CAFAAFA}"/>
                </a:ext>
              </a:extLst>
            </p:cNvPr>
            <p:cNvSpPr/>
            <p:nvPr/>
          </p:nvSpPr>
          <p:spPr>
            <a:xfrm>
              <a:off x="5796667" y="4109595"/>
              <a:ext cx="152014" cy="183006"/>
            </a:xfrm>
            <a:prstGeom prst="downArrow">
              <a:avLst/>
            </a:prstGeom>
            <a:gradFill flip="none" rotWithShape="1">
              <a:gsLst>
                <a:gs pos="28355">
                  <a:srgbClr val="D24848"/>
                </a:gs>
                <a:gs pos="80100">
                  <a:srgbClr val="F2CCCC"/>
                </a:gs>
                <a:gs pos="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0" name="CaixaDeTexto 79">
            <a:extLst>
              <a:ext uri="{FF2B5EF4-FFF2-40B4-BE49-F238E27FC236}">
                <a16:creationId xmlns:a16="http://schemas.microsoft.com/office/drawing/2014/main" xmlns="" id="{31C82BEA-7179-33C9-82DD-16D80CCA2355}"/>
              </a:ext>
            </a:extLst>
          </p:cNvPr>
          <p:cNvSpPr txBox="1"/>
          <p:nvPr/>
        </p:nvSpPr>
        <p:spPr>
          <a:xfrm>
            <a:off x="6949439" y="999642"/>
            <a:ext cx="6615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pt-BR" sz="1100" b="1" dirty="0">
                <a:solidFill>
                  <a:srgbClr val="00B050"/>
                </a:solidFill>
              </a:rPr>
              <a:t>ISSQN</a:t>
            </a:r>
          </a:p>
        </p:txBody>
      </p:sp>
      <p:grpSp>
        <p:nvGrpSpPr>
          <p:cNvPr id="96" name="Agrupar 95">
            <a:extLst>
              <a:ext uri="{FF2B5EF4-FFF2-40B4-BE49-F238E27FC236}">
                <a16:creationId xmlns:a16="http://schemas.microsoft.com/office/drawing/2014/main" xmlns="" id="{200D601B-73E8-4761-171C-4E57C90E20FA}"/>
              </a:ext>
            </a:extLst>
          </p:cNvPr>
          <p:cNvGrpSpPr/>
          <p:nvPr/>
        </p:nvGrpSpPr>
        <p:grpSpPr>
          <a:xfrm>
            <a:off x="4704079" y="938682"/>
            <a:ext cx="1635761" cy="1369418"/>
            <a:chOff x="4704079" y="938682"/>
            <a:chExt cx="1635761" cy="1369418"/>
          </a:xfrm>
        </p:grpSpPr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xmlns="" id="{F8675EAF-26EA-DA01-5159-1CC224832151}"/>
                </a:ext>
              </a:extLst>
            </p:cNvPr>
            <p:cNvSpPr txBox="1"/>
            <p:nvPr/>
          </p:nvSpPr>
          <p:spPr>
            <a:xfrm>
              <a:off x="5323891" y="1877213"/>
              <a:ext cx="1015949" cy="4308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dirty="0"/>
                <a:t>Atividades produtivas</a:t>
              </a:r>
            </a:p>
          </p:txBody>
        </p:sp>
        <p:sp>
          <p:nvSpPr>
            <p:cNvPr id="47" name="Seta: em Forma de U 46">
              <a:extLst>
                <a:ext uri="{FF2B5EF4-FFF2-40B4-BE49-F238E27FC236}">
                  <a16:creationId xmlns:a16="http://schemas.microsoft.com/office/drawing/2014/main" xmlns="" id="{A9F42A6B-60A8-A849-B861-BE9C5DF199FD}"/>
                </a:ext>
              </a:extLst>
            </p:cNvPr>
            <p:cNvSpPr/>
            <p:nvPr/>
          </p:nvSpPr>
          <p:spPr>
            <a:xfrm rot="16200000">
              <a:off x="4767226" y="1556583"/>
              <a:ext cx="783236" cy="307298"/>
            </a:xfrm>
            <a:prstGeom prst="uturnArrow">
              <a:avLst>
                <a:gd name="adj1" fmla="val 18801"/>
                <a:gd name="adj2" fmla="val 25000"/>
                <a:gd name="adj3" fmla="val 27098"/>
                <a:gd name="adj4" fmla="val 50000"/>
                <a:gd name="adj5" fmla="val 10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xmlns="" id="{EA399A14-5E9B-BCD9-33BD-2791027888EE}"/>
                </a:ext>
              </a:extLst>
            </p:cNvPr>
            <p:cNvSpPr txBox="1"/>
            <p:nvPr/>
          </p:nvSpPr>
          <p:spPr>
            <a:xfrm>
              <a:off x="5003800" y="1604162"/>
              <a:ext cx="9398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b="1" dirty="0">
                  <a:solidFill>
                    <a:schemeClr val="accent6">
                      <a:lumMod val="75000"/>
                    </a:schemeClr>
                  </a:solidFill>
                </a:rPr>
                <a:t>IPM - ICMS</a:t>
              </a:r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xmlns="" id="{72A41F94-C698-551D-9D58-DD195F0F85E3}"/>
                </a:ext>
              </a:extLst>
            </p:cNvPr>
            <p:cNvSpPr txBox="1"/>
            <p:nvPr/>
          </p:nvSpPr>
          <p:spPr>
            <a:xfrm>
              <a:off x="4704079" y="938682"/>
              <a:ext cx="6478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solidFill>
                    <a:schemeClr val="tx1"/>
                  </a:solidFill>
                </a:defRPr>
              </a:lvl1pPr>
            </a:lstStyle>
            <a:p>
              <a:r>
                <a:rPr lang="pt-BR" sz="1100" b="1" dirty="0">
                  <a:solidFill>
                    <a:srgbClr val="00B050"/>
                  </a:solidFill>
                </a:rPr>
                <a:t>ISSQN</a:t>
              </a:r>
            </a:p>
          </p:txBody>
        </p:sp>
        <p:sp>
          <p:nvSpPr>
            <p:cNvPr id="85" name="Seta: em Forma de U 84">
              <a:extLst>
                <a:ext uri="{FF2B5EF4-FFF2-40B4-BE49-F238E27FC236}">
                  <a16:creationId xmlns:a16="http://schemas.microsoft.com/office/drawing/2014/main" xmlns="" id="{9659219F-A4F0-FE34-29C8-E8FDC82674AC}"/>
                </a:ext>
              </a:extLst>
            </p:cNvPr>
            <p:cNvSpPr/>
            <p:nvPr/>
          </p:nvSpPr>
          <p:spPr>
            <a:xfrm rot="16200000">
              <a:off x="4612182" y="1519379"/>
              <a:ext cx="1051561" cy="369919"/>
            </a:xfrm>
            <a:prstGeom prst="uturnArrow">
              <a:avLst>
                <a:gd name="adj1" fmla="val 10366"/>
                <a:gd name="adj2" fmla="val 18134"/>
                <a:gd name="adj3" fmla="val 21440"/>
                <a:gd name="adj4" fmla="val 50000"/>
                <a:gd name="adj5" fmla="val 9862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87" name="Google Shape;267;p35">
            <a:extLst>
              <a:ext uri="{FF2B5EF4-FFF2-40B4-BE49-F238E27FC236}">
                <a16:creationId xmlns:a16="http://schemas.microsoft.com/office/drawing/2014/main" xmlns="" id="{1093C97E-5D26-27E5-F1DB-44507F5719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07" y="254864"/>
            <a:ext cx="8985300" cy="3291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1800" dirty="0"/>
              <a:t>Considerações: Cidade dormitório, terceirização, </a:t>
            </a:r>
            <a:r>
              <a:rPr lang="pt-BR" sz="1800" dirty="0" err="1"/>
              <a:t>pejotização</a:t>
            </a:r>
            <a:r>
              <a:rPr lang="pt-BR" sz="1800" dirty="0"/>
              <a:t>, ISSQN</a:t>
            </a:r>
            <a:endParaRPr sz="1800" b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82695F00-0B46-5C77-0D60-5981A545352C}"/>
              </a:ext>
            </a:extLst>
          </p:cNvPr>
          <p:cNvSpPr txBox="1"/>
          <p:nvPr/>
        </p:nvSpPr>
        <p:spPr>
          <a:xfrm>
            <a:off x="549387" y="3173947"/>
            <a:ext cx="136035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</a:rPr>
              <a:t>Empregados com </a:t>
            </a:r>
            <a:r>
              <a:rPr lang="pt-BR" sz="1100" b="1" dirty="0">
                <a:solidFill>
                  <a:schemeClr val="tx1"/>
                </a:solidFill>
              </a:rPr>
              <a:t>maiores</a:t>
            </a:r>
            <a:r>
              <a:rPr lang="pt-BR" sz="1100" dirty="0">
                <a:solidFill>
                  <a:schemeClr val="tx1"/>
                </a:solidFill>
              </a:rPr>
              <a:t> salários</a:t>
            </a:r>
            <a:endParaRPr lang="pt-BR" sz="1000" dirty="0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0E68F0E-E3D6-A2E6-2F51-10A610CF47D6}"/>
              </a:ext>
            </a:extLst>
          </p:cNvPr>
          <p:cNvSpPr txBox="1"/>
          <p:nvPr/>
        </p:nvSpPr>
        <p:spPr>
          <a:xfrm>
            <a:off x="2563827" y="3157674"/>
            <a:ext cx="1416501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Empregados com </a:t>
            </a:r>
            <a:r>
              <a:rPr lang="pt-BR" b="1" dirty="0"/>
              <a:t>menores</a:t>
            </a:r>
            <a:r>
              <a:rPr lang="pt-BR" dirty="0"/>
              <a:t> salários</a:t>
            </a:r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xmlns="" id="{FCE00F15-5C5D-F264-A57E-C7E5DB7340EF}"/>
              </a:ext>
            </a:extLst>
          </p:cNvPr>
          <p:cNvSpPr/>
          <p:nvPr/>
        </p:nvSpPr>
        <p:spPr>
          <a:xfrm>
            <a:off x="2964587" y="3316941"/>
            <a:ext cx="2441132" cy="573741"/>
          </a:xfrm>
          <a:custGeom>
            <a:avLst/>
            <a:gdLst>
              <a:gd name="connsiteX0" fmla="*/ 235674 w 2203427"/>
              <a:gd name="connsiteY0" fmla="*/ 207882 h 810167"/>
              <a:gd name="connsiteX1" fmla="*/ 25003 w 2203427"/>
              <a:gd name="connsiteY1" fmla="*/ 503717 h 810167"/>
              <a:gd name="connsiteX2" fmla="*/ 199815 w 2203427"/>
              <a:gd name="connsiteY2" fmla="*/ 799553 h 810167"/>
              <a:gd name="connsiteX3" fmla="*/ 1764156 w 2203427"/>
              <a:gd name="connsiteY3" fmla="*/ 104788 h 810167"/>
              <a:gd name="connsiteX4" fmla="*/ 2203427 w 2203427"/>
              <a:gd name="connsiteY4" fmla="*/ 15141 h 810167"/>
              <a:gd name="connsiteX0" fmla="*/ 141940 w 2109693"/>
              <a:gd name="connsiteY0" fmla="*/ 207882 h 799997"/>
              <a:gd name="connsiteX1" fmla="*/ 106081 w 2109693"/>
              <a:gd name="connsiteY1" fmla="*/ 799553 h 799997"/>
              <a:gd name="connsiteX2" fmla="*/ 1670422 w 2109693"/>
              <a:gd name="connsiteY2" fmla="*/ 104788 h 799997"/>
              <a:gd name="connsiteX3" fmla="*/ 2109693 w 2109693"/>
              <a:gd name="connsiteY3" fmla="*/ 15141 h 799997"/>
              <a:gd name="connsiteX0" fmla="*/ 141940 w 2220580"/>
              <a:gd name="connsiteY0" fmla="*/ 250777 h 842892"/>
              <a:gd name="connsiteX1" fmla="*/ 106081 w 2220580"/>
              <a:gd name="connsiteY1" fmla="*/ 842448 h 842892"/>
              <a:gd name="connsiteX2" fmla="*/ 1670422 w 2220580"/>
              <a:gd name="connsiteY2" fmla="*/ 147683 h 842892"/>
              <a:gd name="connsiteX3" fmla="*/ 2220580 w 2220580"/>
              <a:gd name="connsiteY3" fmla="*/ 5739 h 842892"/>
              <a:gd name="connsiteX0" fmla="*/ 141940 w 2220580"/>
              <a:gd name="connsiteY0" fmla="*/ 245038 h 837153"/>
              <a:gd name="connsiteX1" fmla="*/ 106081 w 2220580"/>
              <a:gd name="connsiteY1" fmla="*/ 836709 h 837153"/>
              <a:gd name="connsiteX2" fmla="*/ 1670422 w 2220580"/>
              <a:gd name="connsiteY2" fmla="*/ 141944 h 837153"/>
              <a:gd name="connsiteX3" fmla="*/ 2220580 w 2220580"/>
              <a:gd name="connsiteY3" fmla="*/ 0 h 837153"/>
              <a:gd name="connsiteX0" fmla="*/ 17945 w 2331153"/>
              <a:gd name="connsiteY0" fmla="*/ 623748 h 857475"/>
              <a:gd name="connsiteX1" fmla="*/ 216654 w 2331153"/>
              <a:gd name="connsiteY1" fmla="*/ 836709 h 857475"/>
              <a:gd name="connsiteX2" fmla="*/ 1780995 w 2331153"/>
              <a:gd name="connsiteY2" fmla="*/ 141944 h 857475"/>
              <a:gd name="connsiteX3" fmla="*/ 2331153 w 2331153"/>
              <a:gd name="connsiteY3" fmla="*/ 0 h 857475"/>
              <a:gd name="connsiteX0" fmla="*/ 9485 w 2322693"/>
              <a:gd name="connsiteY0" fmla="*/ 623748 h 1027955"/>
              <a:gd name="connsiteX1" fmla="*/ 238049 w 2322693"/>
              <a:gd name="connsiteY1" fmla="*/ 1016097 h 1027955"/>
              <a:gd name="connsiteX2" fmla="*/ 1772535 w 2322693"/>
              <a:gd name="connsiteY2" fmla="*/ 141944 h 1027955"/>
              <a:gd name="connsiteX3" fmla="*/ 2322693 w 2322693"/>
              <a:gd name="connsiteY3" fmla="*/ 0 h 102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2693" h="1027955">
                <a:moveTo>
                  <a:pt x="9485" y="623748"/>
                </a:moveTo>
                <a:cubicBezTo>
                  <a:pt x="2014" y="747013"/>
                  <a:pt x="-55793" y="1096398"/>
                  <a:pt x="238049" y="1016097"/>
                </a:cubicBezTo>
                <a:cubicBezTo>
                  <a:pt x="531891" y="935796"/>
                  <a:pt x="1438600" y="272679"/>
                  <a:pt x="1772535" y="141944"/>
                </a:cubicBezTo>
                <a:cubicBezTo>
                  <a:pt x="2106470" y="11209"/>
                  <a:pt x="2227376" y="31754"/>
                  <a:pt x="2322693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xmlns="" id="{3007EAB5-2FF6-26BD-D0CD-0343A588103D}"/>
              </a:ext>
            </a:extLst>
          </p:cNvPr>
          <p:cNvSpPr/>
          <p:nvPr/>
        </p:nvSpPr>
        <p:spPr>
          <a:xfrm>
            <a:off x="1012056" y="3491752"/>
            <a:ext cx="4411592" cy="1147368"/>
          </a:xfrm>
          <a:custGeom>
            <a:avLst/>
            <a:gdLst>
              <a:gd name="connsiteX0" fmla="*/ 235674 w 2203427"/>
              <a:gd name="connsiteY0" fmla="*/ 207882 h 810167"/>
              <a:gd name="connsiteX1" fmla="*/ 25003 w 2203427"/>
              <a:gd name="connsiteY1" fmla="*/ 503717 h 810167"/>
              <a:gd name="connsiteX2" fmla="*/ 199815 w 2203427"/>
              <a:gd name="connsiteY2" fmla="*/ 799553 h 810167"/>
              <a:gd name="connsiteX3" fmla="*/ 1764156 w 2203427"/>
              <a:gd name="connsiteY3" fmla="*/ 104788 h 810167"/>
              <a:gd name="connsiteX4" fmla="*/ 2203427 w 2203427"/>
              <a:gd name="connsiteY4" fmla="*/ 15141 h 810167"/>
              <a:gd name="connsiteX0" fmla="*/ 141940 w 2109693"/>
              <a:gd name="connsiteY0" fmla="*/ 207882 h 799997"/>
              <a:gd name="connsiteX1" fmla="*/ 106081 w 2109693"/>
              <a:gd name="connsiteY1" fmla="*/ 799553 h 799997"/>
              <a:gd name="connsiteX2" fmla="*/ 1670422 w 2109693"/>
              <a:gd name="connsiteY2" fmla="*/ 104788 h 799997"/>
              <a:gd name="connsiteX3" fmla="*/ 2109693 w 2109693"/>
              <a:gd name="connsiteY3" fmla="*/ 15141 h 799997"/>
              <a:gd name="connsiteX0" fmla="*/ 141940 w 2220580"/>
              <a:gd name="connsiteY0" fmla="*/ 250777 h 842892"/>
              <a:gd name="connsiteX1" fmla="*/ 106081 w 2220580"/>
              <a:gd name="connsiteY1" fmla="*/ 842448 h 842892"/>
              <a:gd name="connsiteX2" fmla="*/ 1670422 w 2220580"/>
              <a:gd name="connsiteY2" fmla="*/ 147683 h 842892"/>
              <a:gd name="connsiteX3" fmla="*/ 2220580 w 2220580"/>
              <a:gd name="connsiteY3" fmla="*/ 5739 h 842892"/>
              <a:gd name="connsiteX0" fmla="*/ 141940 w 2220580"/>
              <a:gd name="connsiteY0" fmla="*/ 245038 h 837153"/>
              <a:gd name="connsiteX1" fmla="*/ 106081 w 2220580"/>
              <a:gd name="connsiteY1" fmla="*/ 836709 h 837153"/>
              <a:gd name="connsiteX2" fmla="*/ 1670422 w 2220580"/>
              <a:gd name="connsiteY2" fmla="*/ 141944 h 837153"/>
              <a:gd name="connsiteX3" fmla="*/ 2220580 w 2220580"/>
              <a:gd name="connsiteY3" fmla="*/ 0 h 837153"/>
              <a:gd name="connsiteX0" fmla="*/ 6372 w 2085012"/>
              <a:gd name="connsiteY0" fmla="*/ 245038 h 819913"/>
              <a:gd name="connsiteX1" fmla="*/ 215623 w 2085012"/>
              <a:gd name="connsiteY1" fmla="*/ 819453 h 819913"/>
              <a:gd name="connsiteX2" fmla="*/ 1534854 w 2085012"/>
              <a:gd name="connsiteY2" fmla="*/ 141944 h 819913"/>
              <a:gd name="connsiteX3" fmla="*/ 2085012 w 2085012"/>
              <a:gd name="connsiteY3" fmla="*/ 0 h 819913"/>
              <a:gd name="connsiteX0" fmla="*/ 6372 w 2080830"/>
              <a:gd name="connsiteY0" fmla="*/ 384266 h 959141"/>
              <a:gd name="connsiteX1" fmla="*/ 215623 w 2080830"/>
              <a:gd name="connsiteY1" fmla="*/ 958681 h 959141"/>
              <a:gd name="connsiteX2" fmla="*/ 1534854 w 2080830"/>
              <a:gd name="connsiteY2" fmla="*/ 281172 h 959141"/>
              <a:gd name="connsiteX3" fmla="*/ 2080830 w 2080830"/>
              <a:gd name="connsiteY3" fmla="*/ 0 h 959141"/>
              <a:gd name="connsiteX0" fmla="*/ 6372 w 2080830"/>
              <a:gd name="connsiteY0" fmla="*/ 384266 h 959141"/>
              <a:gd name="connsiteX1" fmla="*/ 215623 w 2080830"/>
              <a:gd name="connsiteY1" fmla="*/ 958681 h 959141"/>
              <a:gd name="connsiteX2" fmla="*/ 2080830 w 2080830"/>
              <a:gd name="connsiteY2" fmla="*/ 0 h 959141"/>
              <a:gd name="connsiteX0" fmla="*/ 6372 w 2080830"/>
              <a:gd name="connsiteY0" fmla="*/ 384266 h 959141"/>
              <a:gd name="connsiteX1" fmla="*/ 215623 w 2080830"/>
              <a:gd name="connsiteY1" fmla="*/ 958681 h 959141"/>
              <a:gd name="connsiteX2" fmla="*/ 2080830 w 2080830"/>
              <a:gd name="connsiteY2" fmla="*/ 0 h 959141"/>
              <a:gd name="connsiteX0" fmla="*/ 35836 w 2093564"/>
              <a:gd name="connsiteY0" fmla="*/ 188316 h 959735"/>
              <a:gd name="connsiteX1" fmla="*/ 228357 w 2093564"/>
              <a:gd name="connsiteY1" fmla="*/ 958681 h 959735"/>
              <a:gd name="connsiteX2" fmla="*/ 2093564 w 2093564"/>
              <a:gd name="connsiteY2" fmla="*/ 0 h 959735"/>
              <a:gd name="connsiteX0" fmla="*/ 33975 w 2091703"/>
              <a:gd name="connsiteY0" fmla="*/ 188316 h 1036571"/>
              <a:gd name="connsiteX1" fmla="*/ 230747 w 2091703"/>
              <a:gd name="connsiteY1" fmla="*/ 1035621 h 1036571"/>
              <a:gd name="connsiteX2" fmla="*/ 2091703 w 2091703"/>
              <a:gd name="connsiteY2" fmla="*/ 0 h 1036571"/>
              <a:gd name="connsiteX0" fmla="*/ 33975 w 2091703"/>
              <a:gd name="connsiteY0" fmla="*/ 188316 h 1036571"/>
              <a:gd name="connsiteX1" fmla="*/ 230747 w 2091703"/>
              <a:gd name="connsiteY1" fmla="*/ 1035621 h 1036571"/>
              <a:gd name="connsiteX2" fmla="*/ 2091703 w 2091703"/>
              <a:gd name="connsiteY2" fmla="*/ 0 h 10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1703" h="1036571">
                <a:moveTo>
                  <a:pt x="33975" y="188316"/>
                </a:moveTo>
                <a:cubicBezTo>
                  <a:pt x="26504" y="311581"/>
                  <a:pt x="-112208" y="1067007"/>
                  <a:pt x="230747" y="1035621"/>
                </a:cubicBezTo>
                <a:cubicBezTo>
                  <a:pt x="573702" y="1004235"/>
                  <a:pt x="1476648" y="201152"/>
                  <a:pt x="2091703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B9F13CCA-32EA-549C-9A9E-3E9BE95CCD2D}"/>
              </a:ext>
            </a:extLst>
          </p:cNvPr>
          <p:cNvSpPr txBox="1"/>
          <p:nvPr/>
        </p:nvSpPr>
        <p:spPr>
          <a:xfrm>
            <a:off x="2510117" y="1089213"/>
            <a:ext cx="169881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A localização da empresa depende da </a:t>
            </a:r>
            <a:r>
              <a:rPr lang="pt-BR" sz="1100" b="1" dirty="0"/>
              <a:t>alíquota do ISS</a:t>
            </a:r>
            <a:r>
              <a:rPr lang="pt-BR" sz="1100" dirty="0"/>
              <a:t>.</a:t>
            </a:r>
          </a:p>
          <a:p>
            <a:endParaRPr lang="pt-BR" sz="1100" dirty="0"/>
          </a:p>
          <a:p>
            <a:r>
              <a:rPr lang="pt-BR" sz="1100" dirty="0"/>
              <a:t>Mas o recolhimento da empresa de mão-de-obra terceirizada (menor capacitação), provavelmente será no município tomador do serviço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10A2DEB9-0ED4-6BC3-7FC0-D6BE3215AE70}"/>
              </a:ext>
            </a:extLst>
          </p:cNvPr>
          <p:cNvSpPr txBox="1"/>
          <p:nvPr/>
        </p:nvSpPr>
        <p:spPr>
          <a:xfrm>
            <a:off x="246527" y="1071283"/>
            <a:ext cx="197671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A localização dos </a:t>
            </a:r>
            <a:r>
              <a:rPr lang="pt-BR" sz="1100" dirty="0" err="1"/>
              <a:t>PJs</a:t>
            </a:r>
            <a:r>
              <a:rPr lang="pt-BR" sz="1100" dirty="0"/>
              <a:t> é determinada em função: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b="1" dirty="0"/>
              <a:t>valor da terra</a:t>
            </a:r>
            <a:r>
              <a:rPr lang="pt-BR" sz="1100" dirty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b="1" dirty="0"/>
              <a:t>infraestrutura urbana</a:t>
            </a:r>
            <a:r>
              <a:rPr lang="pt-BR" sz="1100" dirty="0"/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100" b="1" dirty="0"/>
              <a:t>alíquota do ISS</a:t>
            </a:r>
            <a:r>
              <a:rPr lang="pt-BR" sz="1100" dirty="0"/>
              <a:t>.</a:t>
            </a:r>
          </a:p>
          <a:p>
            <a:endParaRPr lang="pt-BR" sz="1100" dirty="0"/>
          </a:p>
          <a:p>
            <a:r>
              <a:rPr lang="pt-BR" sz="1100" dirty="0"/>
              <a:t>O recolhimento dos serviços mais especializados, provavelmente, estará fora dos incisos de I a XXV (art. 3º LC116 rev.)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F94E2821-2F2C-7BF1-D0B2-3654EB18D447}"/>
              </a:ext>
            </a:extLst>
          </p:cNvPr>
          <p:cNvSpPr txBox="1"/>
          <p:nvPr/>
        </p:nvSpPr>
        <p:spPr>
          <a:xfrm>
            <a:off x="459741" y="735547"/>
            <a:ext cx="1360359" cy="261610"/>
          </a:xfrm>
          <a:prstGeom prst="rect">
            <a:avLst/>
          </a:prstGeom>
          <a:solidFill>
            <a:srgbClr val="02A0EE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Trabalho remoto</a:t>
            </a:r>
            <a:endParaRPr lang="pt-BR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8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>
            <a:spLocks noGrp="1"/>
          </p:cNvSpPr>
          <p:nvPr>
            <p:ph type="body" idx="1"/>
          </p:nvPr>
        </p:nvSpPr>
        <p:spPr>
          <a:xfrm>
            <a:off x="253026" y="844151"/>
            <a:ext cx="4232614" cy="3280809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de serviços</a:t>
            </a:r>
            <a:endParaRPr b="1" u="sng" dirty="0"/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sz="1800" dirty="0"/>
          </a:p>
          <a:p>
            <a:pPr indent="-311143" algn="just">
              <a:lnSpc>
                <a:spcPct val="115000"/>
              </a:lnSpc>
              <a:spcBef>
                <a:spcPts val="0"/>
              </a:spcBef>
              <a:buSzPts val="1300"/>
              <a:buFont typeface="Arial"/>
              <a:buChar char="-"/>
            </a:pPr>
            <a:r>
              <a:rPr lang="pt-BR" sz="1800" dirty="0"/>
              <a:t>Incentivo a atividades econômicas em locais onde se deseja estimular a formação de centralidades (Zona de Recuperação Urbana acima do Parque do Pedroso), além das centralidades já consolidadas na Zona de Qualificação Urbana)</a:t>
            </a:r>
            <a:endParaRPr sz="1800" dirty="0"/>
          </a:p>
        </p:txBody>
      </p:sp>
      <p:sp>
        <p:nvSpPr>
          <p:cNvPr id="304" name="Google Shape;304;p41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>
                <a:solidFill>
                  <a:srgbClr val="02A0EE"/>
                </a:solidFill>
              </a:rPr>
              <a:t>Apontamentos para debate</a:t>
            </a:r>
            <a:endParaRPr sz="2400" dirty="0">
              <a:solidFill>
                <a:srgbClr val="02A0EE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04FBDF-BCC4-EC4F-11F5-D95FF06B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445" y="1012712"/>
            <a:ext cx="4211320" cy="3338241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BA178F39-D6C0-5695-DCCD-A0B360165E6C}"/>
              </a:ext>
            </a:extLst>
          </p:cNvPr>
          <p:cNvGrpSpPr/>
          <p:nvPr/>
        </p:nvGrpSpPr>
        <p:grpSpPr>
          <a:xfrm>
            <a:off x="6266328" y="2253048"/>
            <a:ext cx="2223248" cy="430887"/>
            <a:chOff x="4352364" y="1571730"/>
            <a:chExt cx="2223248" cy="430887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4B5F7E74-43DA-FE47-EA1B-B9E4F665D216}"/>
                </a:ext>
              </a:extLst>
            </p:cNvPr>
            <p:cNvSpPr txBox="1"/>
            <p:nvPr/>
          </p:nvSpPr>
          <p:spPr>
            <a:xfrm>
              <a:off x="4558553" y="1571730"/>
              <a:ext cx="201705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 err="1"/>
                <a:t>Incentivos</a:t>
              </a:r>
              <a:r>
                <a:rPr lang="en-US" sz="1100" dirty="0"/>
                <a:t> a </a:t>
              </a:r>
              <a:r>
                <a:rPr lang="en-US" sz="1100" i="1" dirty="0" err="1"/>
                <a:t>nR</a:t>
              </a:r>
              <a:r>
                <a:rPr lang="en-US" sz="1100" dirty="0"/>
                <a:t> </a:t>
              </a:r>
              <a:r>
                <a:rPr lang="en-US" sz="1100" dirty="0" err="1"/>
                <a:t>em</a:t>
              </a:r>
              <a:r>
                <a:rPr lang="en-US" sz="1100" dirty="0"/>
                <a:t> </a:t>
              </a:r>
              <a:r>
                <a:rPr lang="en-US" sz="1100" dirty="0" err="1"/>
                <a:t>áreas</a:t>
              </a:r>
              <a:r>
                <a:rPr lang="en-US" sz="1100" dirty="0"/>
                <a:t> da Zona de </a:t>
              </a:r>
              <a:r>
                <a:rPr lang="en-US" sz="1100" dirty="0" err="1"/>
                <a:t>Recup</a:t>
              </a:r>
              <a:r>
                <a:rPr lang="en-US" sz="1100" dirty="0"/>
                <a:t>. Urbana</a:t>
              </a:r>
              <a:endParaRPr lang="pt-BR" sz="1100" dirty="0"/>
            </a:p>
          </p:txBody>
        </p:sp>
        <p:sp>
          <p:nvSpPr>
            <p:cNvPr id="10" name="Seta: para a Direita 9">
              <a:extLst>
                <a:ext uri="{FF2B5EF4-FFF2-40B4-BE49-F238E27FC236}">
                  <a16:creationId xmlns:a16="http://schemas.microsoft.com/office/drawing/2014/main" xmlns="" id="{E2E6EE49-2191-466F-7AED-DF610E2AEF7E}"/>
                </a:ext>
              </a:extLst>
            </p:cNvPr>
            <p:cNvSpPr/>
            <p:nvPr/>
          </p:nvSpPr>
          <p:spPr>
            <a:xfrm>
              <a:off x="4352364" y="1707776"/>
              <a:ext cx="228601" cy="2017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>
            <a:spLocks noGrp="1"/>
          </p:cNvSpPr>
          <p:nvPr>
            <p:ph type="body" idx="1"/>
          </p:nvPr>
        </p:nvSpPr>
        <p:spPr>
          <a:xfrm>
            <a:off x="253026" y="844151"/>
            <a:ext cx="4100534" cy="3631329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de serviços</a:t>
            </a:r>
            <a:endParaRPr b="1" u="sng" dirty="0"/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sz="1300" dirty="0"/>
          </a:p>
          <a:p>
            <a:pPr indent="-311143" algn="just">
              <a:lnSpc>
                <a:spcPct val="115000"/>
              </a:lnSpc>
              <a:spcBef>
                <a:spcPts val="0"/>
              </a:spcBef>
              <a:buSzPts val="1300"/>
              <a:buFont typeface="Arial"/>
              <a:buChar char="-"/>
            </a:pPr>
            <a:r>
              <a:rPr lang="pt-BR" sz="1800" dirty="0"/>
              <a:t>Otimizar o uso da infraestrutura urbana e mobilidade para atração de trabalhadores autônomos</a:t>
            </a:r>
          </a:p>
          <a:p>
            <a:pPr indent="-311143" algn="just">
              <a:lnSpc>
                <a:spcPct val="115000"/>
              </a:lnSpc>
              <a:spcBef>
                <a:spcPts val="0"/>
              </a:spcBef>
              <a:buSzPts val="1300"/>
              <a:buFont typeface="Arial"/>
              <a:buChar char="-"/>
            </a:pPr>
            <a:r>
              <a:rPr lang="pt-BR" sz="1800" dirty="0"/>
              <a:t>(ex. avaliação de locais para adensamento com boa conexão aos transportes coletivos, fomentar a criação de áreas de lazer)</a:t>
            </a:r>
          </a:p>
        </p:txBody>
      </p:sp>
      <p:sp>
        <p:nvSpPr>
          <p:cNvPr id="304" name="Google Shape;304;p41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>
                <a:solidFill>
                  <a:srgbClr val="02A0EE"/>
                </a:solidFill>
              </a:rPr>
              <a:t>Apontamentos para debate</a:t>
            </a:r>
            <a:endParaRPr sz="2400" dirty="0">
              <a:solidFill>
                <a:srgbClr val="02A0EE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6BAEC90-446B-C2E0-FA57-A86773234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24281" y="298136"/>
            <a:ext cx="2787127" cy="265668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1999C0-7B7B-0C8B-B1A4-810CC7245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1" y="3080278"/>
            <a:ext cx="2797995" cy="18299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2B98BB56-5085-1DA8-61E9-59ECDED2620C}"/>
              </a:ext>
            </a:extLst>
          </p:cNvPr>
          <p:cNvGrpSpPr/>
          <p:nvPr/>
        </p:nvGrpSpPr>
        <p:grpSpPr>
          <a:xfrm>
            <a:off x="4688541" y="1352094"/>
            <a:ext cx="1223682" cy="769441"/>
            <a:chOff x="4688541" y="1352094"/>
            <a:chExt cx="1223682" cy="769441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637385BC-A5A2-87CB-2962-BC95914625FB}"/>
                </a:ext>
              </a:extLst>
            </p:cNvPr>
            <p:cNvSpPr txBox="1"/>
            <p:nvPr/>
          </p:nvSpPr>
          <p:spPr>
            <a:xfrm>
              <a:off x="4688541" y="1352094"/>
              <a:ext cx="114299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I</a:t>
              </a:r>
              <a:r>
                <a:rPr lang="pt-BR" sz="1100" dirty="0" err="1"/>
                <a:t>ncentivos</a:t>
              </a:r>
              <a:r>
                <a:rPr lang="pt-BR" sz="1100" dirty="0"/>
                <a:t> ao adensamento nos principais corredores</a:t>
              </a:r>
            </a:p>
          </p:txBody>
        </p:sp>
        <p:sp>
          <p:nvSpPr>
            <p:cNvPr id="9" name="Seta: para a Direita 8">
              <a:extLst>
                <a:ext uri="{FF2B5EF4-FFF2-40B4-BE49-F238E27FC236}">
                  <a16:creationId xmlns:a16="http://schemas.microsoft.com/office/drawing/2014/main" xmlns="" id="{F33EA76D-868D-8A60-B41A-611BCD498CBA}"/>
                </a:ext>
              </a:extLst>
            </p:cNvPr>
            <p:cNvSpPr/>
            <p:nvPr/>
          </p:nvSpPr>
          <p:spPr>
            <a:xfrm>
              <a:off x="5683622" y="1671918"/>
              <a:ext cx="228601" cy="2017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F52753EA-D045-658C-8B2A-3CF15D5EC0B8}"/>
              </a:ext>
            </a:extLst>
          </p:cNvPr>
          <p:cNvSpPr txBox="1"/>
          <p:nvPr/>
        </p:nvSpPr>
        <p:spPr>
          <a:xfrm>
            <a:off x="7911354" y="3830835"/>
            <a:ext cx="114299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Áreas</a:t>
            </a:r>
            <a:r>
              <a:rPr lang="en-US" sz="1100" dirty="0"/>
              <a:t> de </a:t>
            </a:r>
            <a:r>
              <a:rPr lang="en-US" sz="1100" dirty="0" err="1"/>
              <a:t>lazer</a:t>
            </a:r>
            <a:r>
              <a:rPr lang="en-US" sz="1100" dirty="0"/>
              <a:t> </a:t>
            </a:r>
            <a:r>
              <a:rPr lang="en-US" sz="1100" dirty="0" err="1"/>
              <a:t>deficitárias</a:t>
            </a:r>
            <a:r>
              <a:rPr lang="en-US" sz="1100" dirty="0"/>
              <a:t> </a:t>
            </a:r>
            <a:r>
              <a:rPr lang="en-US" sz="1100" dirty="0" err="1"/>
              <a:t>nos</a:t>
            </a:r>
            <a:r>
              <a:rPr lang="en-US" sz="1100" dirty="0"/>
              <a:t> bairros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xmlns="" val="3944344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CD6BECD-E1A0-04A5-A7FF-CEE0F6A9F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878" y="2951481"/>
            <a:ext cx="2460187" cy="1734032"/>
          </a:xfrm>
          <a:prstGeom prst="rect">
            <a:avLst/>
          </a:prstGeom>
        </p:spPr>
      </p:pic>
      <p:sp>
        <p:nvSpPr>
          <p:cNvPr id="303" name="Google Shape;303;p41"/>
          <p:cNvSpPr txBox="1">
            <a:spLocks noGrp="1"/>
          </p:cNvSpPr>
          <p:nvPr>
            <p:ph type="body" idx="1"/>
          </p:nvPr>
        </p:nvSpPr>
        <p:spPr>
          <a:xfrm>
            <a:off x="253026" y="844151"/>
            <a:ext cx="3516334" cy="2929990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de serviços</a:t>
            </a:r>
            <a:endParaRPr b="1" u="sng" dirty="0"/>
          </a:p>
          <a:p>
            <a:pPr indent="0" algn="just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endParaRPr lang="pt-BR" sz="1300" dirty="0"/>
          </a:p>
          <a:p>
            <a:pPr indent="-311143" algn="just">
              <a:lnSpc>
                <a:spcPct val="115000"/>
              </a:lnSpc>
              <a:spcBef>
                <a:spcPts val="0"/>
              </a:spcBef>
              <a:buSzPts val="1300"/>
              <a:buFont typeface="Arial"/>
              <a:buChar char="-"/>
            </a:pPr>
            <a:r>
              <a:rPr lang="pt-BR" sz="1800" dirty="0"/>
              <a:t>Ampliar e intensificar a qualificação da mão de obra (expansão do Fundo De Solidariedade Social, </a:t>
            </a:r>
            <a:r>
              <a:rPr lang="pt-BR" sz="1800" dirty="0" err="1"/>
              <a:t>ex</a:t>
            </a:r>
            <a:r>
              <a:rPr lang="pt-BR" sz="1800" dirty="0"/>
              <a:t>: cursos de línguas, EAD de disciplinas de programação, tecnologia)</a:t>
            </a:r>
          </a:p>
        </p:txBody>
      </p:sp>
      <p:sp>
        <p:nvSpPr>
          <p:cNvPr id="304" name="Google Shape;304;p41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>
                <a:solidFill>
                  <a:srgbClr val="02A0EE"/>
                </a:solidFill>
              </a:rPr>
              <a:t>Apontamentos para debate</a:t>
            </a:r>
            <a:endParaRPr sz="2400" dirty="0">
              <a:solidFill>
                <a:srgbClr val="02A0EE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3700F98-EFBA-CBD9-4B97-5A51971DA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217" y="299720"/>
            <a:ext cx="3075950" cy="3535680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2FF107AA-46AE-C0BB-4C9E-DCF610B84619}"/>
              </a:ext>
            </a:extLst>
          </p:cNvPr>
          <p:cNvGrpSpPr/>
          <p:nvPr/>
        </p:nvGrpSpPr>
        <p:grpSpPr>
          <a:xfrm>
            <a:off x="6813176" y="4288034"/>
            <a:ext cx="1716741" cy="430887"/>
            <a:chOff x="6813176" y="4288034"/>
            <a:chExt cx="1716741" cy="430887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6098FBC1-259F-2143-D2C7-DDB0151CC879}"/>
                </a:ext>
              </a:extLst>
            </p:cNvPr>
            <p:cNvSpPr txBox="1"/>
            <p:nvPr/>
          </p:nvSpPr>
          <p:spPr>
            <a:xfrm>
              <a:off x="6943941" y="4288034"/>
              <a:ext cx="158597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/>
                <a:t>Exemplo de Radio em inglês na Tailândia</a:t>
              </a:r>
            </a:p>
          </p:txBody>
        </p:sp>
        <p:sp>
          <p:nvSpPr>
            <p:cNvPr id="10" name="Seta: para a Direita 9">
              <a:extLst>
                <a:ext uri="{FF2B5EF4-FFF2-40B4-BE49-F238E27FC236}">
                  <a16:creationId xmlns:a16="http://schemas.microsoft.com/office/drawing/2014/main" xmlns="" id="{BA578C87-4B87-9FBC-5CE5-FD0E10624DB9}"/>
                </a:ext>
              </a:extLst>
            </p:cNvPr>
            <p:cNvSpPr/>
            <p:nvPr/>
          </p:nvSpPr>
          <p:spPr>
            <a:xfrm>
              <a:off x="6813176" y="4433047"/>
              <a:ext cx="143436" cy="1434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8844DED7-704C-826B-9E84-8AF42C1D47C8}"/>
              </a:ext>
            </a:extLst>
          </p:cNvPr>
          <p:cNvGrpSpPr/>
          <p:nvPr/>
        </p:nvGrpSpPr>
        <p:grpSpPr>
          <a:xfrm>
            <a:off x="4411411" y="1347611"/>
            <a:ext cx="1500812" cy="769441"/>
            <a:chOff x="4411411" y="1347611"/>
            <a:chExt cx="1500812" cy="769441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2EA5E9CB-FFE0-5DD3-56F6-9A3F038C44BF}"/>
                </a:ext>
              </a:extLst>
            </p:cNvPr>
            <p:cNvSpPr txBox="1"/>
            <p:nvPr/>
          </p:nvSpPr>
          <p:spPr>
            <a:xfrm>
              <a:off x="4411411" y="1347611"/>
              <a:ext cx="149184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/>
                <a:t>Programa excelente (expansão com cursos de maior duração – línguas)</a:t>
              </a:r>
            </a:p>
          </p:txBody>
        </p:sp>
        <p:sp>
          <p:nvSpPr>
            <p:cNvPr id="12" name="Seta: para a Direita 11">
              <a:extLst>
                <a:ext uri="{FF2B5EF4-FFF2-40B4-BE49-F238E27FC236}">
                  <a16:creationId xmlns:a16="http://schemas.microsoft.com/office/drawing/2014/main" xmlns="" id="{B5D78A72-BF9E-2C4E-9B82-496C74065C9B}"/>
                </a:ext>
              </a:extLst>
            </p:cNvPr>
            <p:cNvSpPr/>
            <p:nvPr/>
          </p:nvSpPr>
          <p:spPr>
            <a:xfrm>
              <a:off x="5683622" y="1671918"/>
              <a:ext cx="228601" cy="2017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773416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>
            <a:spLocks noGrp="1"/>
          </p:cNvSpPr>
          <p:nvPr>
            <p:ph type="body" idx="1"/>
          </p:nvPr>
        </p:nvSpPr>
        <p:spPr>
          <a:xfrm>
            <a:off x="253027" y="844151"/>
            <a:ext cx="3906597" cy="3122731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de serviços</a:t>
            </a:r>
            <a:endParaRPr b="1" u="sng" dirty="0"/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endParaRPr lang="pt-BR" sz="1300" dirty="0"/>
          </a:p>
          <a:p>
            <a:pPr indent="-311143" algn="just">
              <a:lnSpc>
                <a:spcPct val="115000"/>
              </a:lnSpc>
              <a:spcBef>
                <a:spcPts val="0"/>
              </a:spcBef>
              <a:buSzPts val="1300"/>
              <a:buFont typeface="Arial"/>
              <a:buChar char="-"/>
            </a:pPr>
            <a:r>
              <a:rPr lang="pt-BR" sz="1800" dirty="0"/>
              <a:t>Incentivar a instalação de áreas de home office nos condomínios </a:t>
            </a:r>
          </a:p>
          <a:p>
            <a:pPr indent="-311143" algn="just">
              <a:lnSpc>
                <a:spcPct val="115000"/>
              </a:lnSpc>
              <a:spcBef>
                <a:spcPts val="0"/>
              </a:spcBef>
              <a:buSzPts val="1300"/>
              <a:buFont typeface="Arial"/>
              <a:buChar char="-"/>
            </a:pPr>
            <a:r>
              <a:rPr lang="pt-BR" sz="1800" dirty="0"/>
              <a:t>(exemplo: avaliar possibilidade de classificar áreas comuns destinadas para este fim como </a:t>
            </a:r>
            <a:r>
              <a:rPr lang="pt-BR" sz="1800" u="sng" dirty="0"/>
              <a:t>não computáveis</a:t>
            </a:r>
            <a:r>
              <a:rPr lang="pt-BR" sz="1800" dirty="0"/>
              <a:t>)</a:t>
            </a:r>
          </a:p>
        </p:txBody>
      </p:sp>
      <p:sp>
        <p:nvSpPr>
          <p:cNvPr id="304" name="Google Shape;304;p41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>
                <a:solidFill>
                  <a:srgbClr val="02A0EE"/>
                </a:solidFill>
              </a:rPr>
              <a:t>Apontamentos para debate</a:t>
            </a:r>
            <a:endParaRPr sz="2400" dirty="0">
              <a:solidFill>
                <a:srgbClr val="02A0EE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6D47972-B1D4-2B11-45BA-A81336272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908" y="282389"/>
            <a:ext cx="3180456" cy="33509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1F6529B-BCCC-B4B2-B2BA-145FC7D48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341" y="3538242"/>
            <a:ext cx="3007659" cy="121186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A7AF61FF-7AD7-8E3C-240C-9F74E0153924}"/>
              </a:ext>
            </a:extLst>
          </p:cNvPr>
          <p:cNvGrpSpPr/>
          <p:nvPr/>
        </p:nvGrpSpPr>
        <p:grpSpPr>
          <a:xfrm>
            <a:off x="7803779" y="2042376"/>
            <a:ext cx="1169891" cy="600164"/>
            <a:chOff x="4379260" y="1392435"/>
            <a:chExt cx="1169891" cy="60016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786D1EE0-02D5-0A5D-DC41-738E63534FAD}"/>
                </a:ext>
              </a:extLst>
            </p:cNvPr>
            <p:cNvSpPr txBox="1"/>
            <p:nvPr/>
          </p:nvSpPr>
          <p:spPr>
            <a:xfrm>
              <a:off x="4701988" y="1392435"/>
              <a:ext cx="847163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/>
                <a:t>Exemplo de PL em São Paulo</a:t>
              </a:r>
            </a:p>
          </p:txBody>
        </p:sp>
        <p:sp>
          <p:nvSpPr>
            <p:cNvPr id="8" name="Seta: para a Direita 7">
              <a:extLst>
                <a:ext uri="{FF2B5EF4-FFF2-40B4-BE49-F238E27FC236}">
                  <a16:creationId xmlns:a16="http://schemas.microsoft.com/office/drawing/2014/main" xmlns="" id="{54723265-85E9-4DF7-12B5-EF21EFF0A8EA}"/>
                </a:ext>
              </a:extLst>
            </p:cNvPr>
            <p:cNvSpPr/>
            <p:nvPr/>
          </p:nvSpPr>
          <p:spPr>
            <a:xfrm flipH="1">
              <a:off x="4379260" y="1577788"/>
              <a:ext cx="309282" cy="2017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2057415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body" idx="1"/>
          </p:nvPr>
        </p:nvSpPr>
        <p:spPr>
          <a:xfrm>
            <a:off x="253027" y="844155"/>
            <a:ext cx="8630100" cy="3785100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industrial</a:t>
            </a:r>
            <a:endParaRPr b="1" u="sng" dirty="0"/>
          </a:p>
          <a:p>
            <a:pPr indent="-330192" algn="just">
              <a:lnSpc>
                <a:spcPct val="115000"/>
              </a:lnSpc>
              <a:buSzPts val="1600"/>
              <a:buChar char="-"/>
            </a:pPr>
            <a:r>
              <a:rPr lang="pt-BR" sz="1600" dirty="0"/>
              <a:t>Ausência de oportunidades ao desenvolvimento industrial semelhantes àquelas do período do Nacional-Desenvolvimentismo e no Milagre Econômico (instalação da indústria automobilística na região do ABC e do Polo Petroquímico de Capuava);</a:t>
            </a:r>
            <a:endParaRPr sz="1600" dirty="0"/>
          </a:p>
          <a:p>
            <a:pPr marL="0" indent="0" algn="just">
              <a:lnSpc>
                <a:spcPct val="115000"/>
              </a:lnSpc>
              <a:buNone/>
            </a:pPr>
            <a:endParaRPr sz="133" dirty="0"/>
          </a:p>
          <a:p>
            <a:pPr indent="-330192" algn="just">
              <a:lnSpc>
                <a:spcPct val="115000"/>
              </a:lnSpc>
              <a:buSzPts val="1600"/>
              <a:buChar char="-"/>
            </a:pPr>
            <a:r>
              <a:rPr lang="pt-BR" sz="1600" dirty="0"/>
              <a:t>Restrições à expansão industrial (Lei de Proteção aos Mananciais, Guerra Fiscal, isolamento geográfico (falta de acesso direto às principais rodovias), poluição ambiental;</a:t>
            </a:r>
            <a:endParaRPr sz="1600" dirty="0"/>
          </a:p>
          <a:p>
            <a:pPr marL="0" indent="0" algn="just">
              <a:lnSpc>
                <a:spcPct val="115000"/>
              </a:lnSpc>
              <a:buNone/>
            </a:pPr>
            <a:endParaRPr sz="500" dirty="0"/>
          </a:p>
          <a:p>
            <a:pPr indent="-330192" algn="just">
              <a:lnSpc>
                <a:spcPct val="115000"/>
              </a:lnSpc>
              <a:buSzPts val="1600"/>
              <a:buChar char="-"/>
            </a:pPr>
            <a:r>
              <a:rPr lang="pt-BR" sz="1600" dirty="0"/>
              <a:t>Políticas Estaduais de incentivo à migração de indústrias, inclusive de alta tecnologia, para cidades do interior, fora dos limites da Região Metropolitana de SP (construção de universidades, polos tecnológicos);</a:t>
            </a:r>
            <a:endParaRPr sz="1600" dirty="0"/>
          </a:p>
          <a:p>
            <a:pPr marL="0" indent="0" algn="just">
              <a:lnSpc>
                <a:spcPct val="115000"/>
              </a:lnSpc>
              <a:buNone/>
            </a:pPr>
            <a:endParaRPr sz="1700" dirty="0"/>
          </a:p>
          <a:p>
            <a:pPr marL="0" indent="0">
              <a:buNone/>
            </a:pPr>
            <a:endParaRPr b="1" u="sng" dirty="0"/>
          </a:p>
          <a:p>
            <a:pPr marL="914377" indent="0">
              <a:buNone/>
            </a:pPr>
            <a:endParaRPr dirty="0"/>
          </a:p>
        </p:txBody>
      </p:sp>
      <p:sp>
        <p:nvSpPr>
          <p:cNvPr id="280" name="Google Shape;280;p37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/>
              <a:t>Síntese do diagnóstico</a:t>
            </a:r>
            <a:endParaRPr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>
            <a:spLocks noGrp="1"/>
          </p:cNvSpPr>
          <p:nvPr>
            <p:ph type="body" idx="1"/>
          </p:nvPr>
        </p:nvSpPr>
        <p:spPr>
          <a:xfrm>
            <a:off x="253027" y="844155"/>
            <a:ext cx="8630100" cy="3785100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industrial</a:t>
            </a:r>
            <a:endParaRPr b="1" u="sng" dirty="0"/>
          </a:p>
          <a:p>
            <a:pPr indent="-336542" algn="just">
              <a:lnSpc>
                <a:spcPct val="115000"/>
              </a:lnSpc>
              <a:buSzPts val="1700"/>
              <a:buChar char="-"/>
            </a:pPr>
            <a:r>
              <a:rPr lang="pt-BR" sz="1700" dirty="0"/>
              <a:t>Iniciativas recentes:</a:t>
            </a:r>
            <a:endParaRPr sz="1700" dirty="0"/>
          </a:p>
          <a:p>
            <a:pPr lvl="1" algn="just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pt-BR" dirty="0"/>
              <a:t>Reservas de áreas destinadas à instalação de empresas de base tecnológica - ZEBT </a:t>
            </a:r>
            <a:r>
              <a:rPr lang="pt-BR" sz="1200" dirty="0"/>
              <a:t>(</a:t>
            </a:r>
            <a:r>
              <a:rPr lang="pt-BR" sz="1200" dirty="0">
                <a:solidFill>
                  <a:srgbClr val="C00000"/>
                </a:solidFill>
              </a:rPr>
              <a:t>Plano Diretor - alteração Lei 2013</a:t>
            </a:r>
            <a:r>
              <a:rPr lang="pt-BR" sz="1200" dirty="0"/>
              <a:t>)</a:t>
            </a:r>
            <a:endParaRPr sz="1200" dirty="0"/>
          </a:p>
          <a:p>
            <a:pPr lvl="1" algn="just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pt-BR" dirty="0"/>
              <a:t>Incentivos fiscais à empresas industriais e de serviços de alta complexidade tecnológico </a:t>
            </a:r>
            <a:r>
              <a:rPr lang="pt-BR" sz="1200" dirty="0"/>
              <a:t>(isenções e créditos compensatórios)</a:t>
            </a:r>
            <a:endParaRPr sz="1200" dirty="0"/>
          </a:p>
          <a:p>
            <a:pPr lvl="1" algn="just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pt-BR" dirty="0"/>
              <a:t>Polo Tecnológico</a:t>
            </a:r>
            <a:endParaRPr dirty="0"/>
          </a:p>
          <a:p>
            <a:pPr lvl="2" algn="just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pt-BR" dirty="0"/>
              <a:t>Rede de governança </a:t>
            </a:r>
            <a:r>
              <a:rPr lang="pt-BR" sz="1200" dirty="0"/>
              <a:t>(articulação entre diversos atores institucionais - prefeitura, instituições educacionais, universidades, empresas, etc.) </a:t>
            </a:r>
            <a:endParaRPr sz="1200" dirty="0"/>
          </a:p>
          <a:p>
            <a:pPr lvl="2" algn="just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pt-BR" dirty="0"/>
              <a:t>Projeto C.I.T.E </a:t>
            </a:r>
            <a:r>
              <a:rPr lang="pt-BR" sz="1200" dirty="0"/>
              <a:t>(centro de negócios)</a:t>
            </a:r>
            <a:endParaRPr sz="1200" dirty="0"/>
          </a:p>
          <a:p>
            <a:pPr lvl="1" algn="just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pt-BR" dirty="0"/>
              <a:t>Poucos exemplos até o momento </a:t>
            </a:r>
            <a:r>
              <a:rPr lang="pt-BR" sz="1200" dirty="0"/>
              <a:t>(iniciativas recentes, exigências elevadas?)</a:t>
            </a:r>
            <a:endParaRPr sz="1200" dirty="0"/>
          </a:p>
          <a:p>
            <a:pPr marL="0" indent="0">
              <a:buNone/>
            </a:pPr>
            <a:endParaRPr b="1" u="sng" dirty="0"/>
          </a:p>
          <a:p>
            <a:pPr marL="914377" indent="0">
              <a:buNone/>
            </a:pPr>
            <a:endParaRPr dirty="0"/>
          </a:p>
        </p:txBody>
      </p:sp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/>
              <a:t>Síntese do diagnóstico</a:t>
            </a:r>
            <a:endParaRPr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xmlns="" id="{88B0E328-34C4-C757-FCF5-F022C2C88C42}"/>
              </a:ext>
            </a:extLst>
          </p:cNvPr>
          <p:cNvGrpSpPr/>
          <p:nvPr/>
        </p:nvGrpSpPr>
        <p:grpSpPr>
          <a:xfrm>
            <a:off x="250327" y="2459741"/>
            <a:ext cx="2961552" cy="2226730"/>
            <a:chOff x="250327" y="2459741"/>
            <a:chExt cx="2961552" cy="222673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CE5EF12B-60EB-79A6-207E-AD8B2B527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78" y="2459741"/>
              <a:ext cx="2178947" cy="2026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xmlns="" id="{BD1B0CA5-603F-E9AB-0DF1-44707AF59963}"/>
                </a:ext>
              </a:extLst>
            </p:cNvPr>
            <p:cNvSpPr txBox="1"/>
            <p:nvPr/>
          </p:nvSpPr>
          <p:spPr>
            <a:xfrm>
              <a:off x="250327" y="4471027"/>
              <a:ext cx="296155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800" dirty="0"/>
                <a:t>https://www.doutoriot.com.br/negocios/industria-40/o-que-e/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B2C7F485-49C1-7CC2-5DAE-C9ECE5203133}"/>
              </a:ext>
            </a:extLst>
          </p:cNvPr>
          <p:cNvGrpSpPr/>
          <p:nvPr/>
        </p:nvGrpSpPr>
        <p:grpSpPr>
          <a:xfrm>
            <a:off x="261679" y="801654"/>
            <a:ext cx="3079399" cy="1479262"/>
            <a:chOff x="261679" y="801654"/>
            <a:chExt cx="3079399" cy="1479262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3CD3C0C5-863D-E12C-99B8-0C4B1789DE58}"/>
                </a:ext>
              </a:extLst>
            </p:cNvPr>
            <p:cNvSpPr txBox="1"/>
            <p:nvPr/>
          </p:nvSpPr>
          <p:spPr>
            <a:xfrm>
              <a:off x="261679" y="2065472"/>
              <a:ext cx="277318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800" dirty="0"/>
                <a:t>https://www.automataweb.com.br/industria-4-0-no-brasil/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746CC623-8F7E-BB5E-6651-64506CA3F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02" y="801654"/>
              <a:ext cx="3038176" cy="1273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F186DE63-6DFC-7BB8-32B5-D2F663A5B432}"/>
              </a:ext>
            </a:extLst>
          </p:cNvPr>
          <p:cNvGrpSpPr/>
          <p:nvPr/>
        </p:nvGrpSpPr>
        <p:grpSpPr>
          <a:xfrm>
            <a:off x="5214254" y="603355"/>
            <a:ext cx="3628805" cy="1676855"/>
            <a:chOff x="5214254" y="603355"/>
            <a:chExt cx="3628805" cy="1676855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xmlns="" id="{1A07DC0F-6C24-93DD-BFDC-F86052A5A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145" y="603355"/>
              <a:ext cx="3318122" cy="1448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8282FA90-E4F0-9C86-E15E-DF069064DDA2}"/>
                </a:ext>
              </a:extLst>
            </p:cNvPr>
            <p:cNvSpPr txBox="1"/>
            <p:nvPr/>
          </p:nvSpPr>
          <p:spPr>
            <a:xfrm>
              <a:off x="5214254" y="2066061"/>
              <a:ext cx="3628805" cy="214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800" dirty="0"/>
                <a:t>https://www.sesirs.org.br/industria-inteligente/industria-40-chegou-no-brasil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A5072342-4074-FD0D-6FDF-526D135F385A}"/>
              </a:ext>
            </a:extLst>
          </p:cNvPr>
          <p:cNvGrpSpPr/>
          <p:nvPr/>
        </p:nvGrpSpPr>
        <p:grpSpPr>
          <a:xfrm>
            <a:off x="5006050" y="2420683"/>
            <a:ext cx="3942302" cy="2369086"/>
            <a:chOff x="5006050" y="2420683"/>
            <a:chExt cx="3942302" cy="2369086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CF9B2D26-063D-9F76-DF45-619629ED2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4987" y="2420683"/>
              <a:ext cx="3913365" cy="2054887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xmlns="" id="{1BED60DD-63EA-D16E-3CD3-F157F8C412B6}"/>
                </a:ext>
              </a:extLst>
            </p:cNvPr>
            <p:cNvSpPr txBox="1"/>
            <p:nvPr/>
          </p:nvSpPr>
          <p:spPr>
            <a:xfrm>
              <a:off x="5006050" y="4451215"/>
              <a:ext cx="39025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800" dirty="0"/>
                <a:t>https://pollux.com.br/blog/resumo-sobre-industria-4-0-entenda-rapidamente-os-conceitos-e-beneficios/</a:t>
              </a:r>
            </a:p>
          </p:txBody>
        </p:sp>
      </p:grpSp>
      <p:sp>
        <p:nvSpPr>
          <p:cNvPr id="14" name="Google Shape;267;p35">
            <a:extLst>
              <a:ext uri="{FF2B5EF4-FFF2-40B4-BE49-F238E27FC236}">
                <a16:creationId xmlns:a16="http://schemas.microsoft.com/office/drawing/2014/main" xmlns="" id="{3AB70201-D30D-9895-9FE4-C8B2BCAD60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700" y="221136"/>
            <a:ext cx="8985300" cy="3291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1800" dirty="0"/>
              <a:t>Considerações: ZEBT, Industria 4.0, residência do empregado ou PJ?</a:t>
            </a:r>
            <a:endParaRPr sz="1800" b="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38244977-D12C-EEC6-CBE9-7F9EEA87408E}"/>
              </a:ext>
            </a:extLst>
          </p:cNvPr>
          <p:cNvSpPr txBox="1"/>
          <p:nvPr/>
        </p:nvSpPr>
        <p:spPr>
          <a:xfrm>
            <a:off x="3567267" y="2107505"/>
            <a:ext cx="1360359" cy="261610"/>
          </a:xfrm>
          <a:prstGeom prst="rect">
            <a:avLst/>
          </a:prstGeom>
          <a:solidFill>
            <a:srgbClr val="02A0EE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Trabalho remoto</a:t>
            </a:r>
            <a:endParaRPr lang="pt-BR" sz="1000" b="1" dirty="0">
              <a:solidFill>
                <a:schemeClr val="bg1"/>
              </a:solidFill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B85BAB1A-03A8-1B0B-12E3-7514421709AB}"/>
              </a:ext>
            </a:extLst>
          </p:cNvPr>
          <p:cNvGrpSpPr/>
          <p:nvPr/>
        </p:nvGrpSpPr>
        <p:grpSpPr>
          <a:xfrm>
            <a:off x="3475571" y="2525000"/>
            <a:ext cx="1824139" cy="1708160"/>
            <a:chOff x="3475571" y="2525000"/>
            <a:chExt cx="1824139" cy="1708160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19EDABE8-A690-C9C9-EC51-37F7AB81FC23}"/>
                </a:ext>
              </a:extLst>
            </p:cNvPr>
            <p:cNvSpPr txBox="1"/>
            <p:nvPr/>
          </p:nvSpPr>
          <p:spPr>
            <a:xfrm>
              <a:off x="3475571" y="2525000"/>
              <a:ext cx="1522387" cy="170816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100" b="1">
                  <a:solidFill>
                    <a:schemeClr val="bg1"/>
                  </a:solidFill>
                </a:defRPr>
              </a:lvl1pPr>
            </a:lstStyle>
            <a:p>
              <a:r>
                <a:rPr lang="pt-BR" sz="1050" b="0" dirty="0"/>
                <a:t>Internet Industrial (5G)</a:t>
              </a:r>
            </a:p>
            <a:p>
              <a:r>
                <a:rPr lang="pt-BR" sz="1050" b="0" dirty="0"/>
                <a:t>IOT</a:t>
              </a:r>
            </a:p>
            <a:p>
              <a:r>
                <a:rPr lang="pt-BR" sz="1050" b="0" dirty="0"/>
                <a:t>Integração de sistemas</a:t>
              </a:r>
            </a:p>
            <a:p>
              <a:r>
                <a:rPr lang="pt-BR" sz="1050" b="0" dirty="0"/>
                <a:t>Nuvem</a:t>
              </a:r>
            </a:p>
            <a:p>
              <a:r>
                <a:rPr lang="pt-BR" sz="1050" b="0" dirty="0" err="1"/>
                <a:t>Cybersegurança</a:t>
              </a:r>
              <a:endParaRPr lang="pt-BR" sz="1050" b="0" dirty="0"/>
            </a:p>
            <a:p>
              <a:r>
                <a:rPr lang="pt-BR" sz="1050" b="0" dirty="0" err="1"/>
                <a:t>BigData</a:t>
              </a:r>
              <a:r>
                <a:rPr lang="pt-BR" sz="1050" b="0" dirty="0"/>
                <a:t> </a:t>
              </a:r>
              <a:r>
                <a:rPr lang="pt-BR" sz="1050" b="0" dirty="0" err="1"/>
                <a:t>Analytics</a:t>
              </a:r>
              <a:endParaRPr lang="pt-BR" sz="1050" b="0" dirty="0"/>
            </a:p>
            <a:p>
              <a:r>
                <a:rPr lang="pt-BR" sz="1050" b="0" dirty="0"/>
                <a:t>Simulações</a:t>
              </a:r>
            </a:p>
            <a:p>
              <a:r>
                <a:rPr lang="pt-BR" sz="1050" b="0" dirty="0"/>
                <a:t>Realidade aumentada</a:t>
              </a:r>
            </a:p>
            <a:p>
              <a:r>
                <a:rPr lang="pt-BR" sz="1050" b="0" dirty="0"/>
                <a:t>Robôs autônomos</a:t>
              </a:r>
            </a:p>
          </p:txBody>
        </p:sp>
        <p:sp>
          <p:nvSpPr>
            <p:cNvPr id="21" name="Seta: para a Direita 20">
              <a:extLst>
                <a:ext uri="{FF2B5EF4-FFF2-40B4-BE49-F238E27FC236}">
                  <a16:creationId xmlns:a16="http://schemas.microsoft.com/office/drawing/2014/main" xmlns="" id="{3C9242F9-ABF0-32FE-F1C9-5CB56C077515}"/>
                </a:ext>
              </a:extLst>
            </p:cNvPr>
            <p:cNvSpPr/>
            <p:nvPr/>
          </p:nvSpPr>
          <p:spPr>
            <a:xfrm flipH="1">
              <a:off x="4972050" y="3105150"/>
              <a:ext cx="327660" cy="504393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endParaRPr lang="pt-BR" sz="105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3" name="Seta: para Baixo 22">
            <a:extLst>
              <a:ext uri="{FF2B5EF4-FFF2-40B4-BE49-F238E27FC236}">
                <a16:creationId xmlns:a16="http://schemas.microsoft.com/office/drawing/2014/main" xmlns="" id="{56CFE249-E764-9694-4878-1DA13FC558EB}"/>
              </a:ext>
            </a:extLst>
          </p:cNvPr>
          <p:cNvSpPr/>
          <p:nvPr/>
        </p:nvSpPr>
        <p:spPr>
          <a:xfrm rot="4028539">
            <a:off x="2710254" y="460502"/>
            <a:ext cx="159222" cy="5181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: para Baixo 23">
            <a:extLst>
              <a:ext uri="{FF2B5EF4-FFF2-40B4-BE49-F238E27FC236}">
                <a16:creationId xmlns:a16="http://schemas.microsoft.com/office/drawing/2014/main" xmlns="" id="{23C40475-FA42-0D32-424B-723B4CDACBC5}"/>
              </a:ext>
            </a:extLst>
          </p:cNvPr>
          <p:cNvSpPr/>
          <p:nvPr/>
        </p:nvSpPr>
        <p:spPr>
          <a:xfrm rot="4028539">
            <a:off x="2202255" y="2548382"/>
            <a:ext cx="159222" cy="5181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Baixo 24">
            <a:extLst>
              <a:ext uri="{FF2B5EF4-FFF2-40B4-BE49-F238E27FC236}">
                <a16:creationId xmlns:a16="http://schemas.microsoft.com/office/drawing/2014/main" xmlns="" id="{436CF346-F262-9A5C-7E48-5410B38C2040}"/>
              </a:ext>
            </a:extLst>
          </p:cNvPr>
          <p:cNvSpPr/>
          <p:nvPr/>
        </p:nvSpPr>
        <p:spPr>
          <a:xfrm rot="4028539">
            <a:off x="8470976" y="343662"/>
            <a:ext cx="159222" cy="5181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6591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>
            <a:spLocks noGrp="1"/>
          </p:cNvSpPr>
          <p:nvPr>
            <p:ph type="body" idx="1"/>
          </p:nvPr>
        </p:nvSpPr>
        <p:spPr>
          <a:xfrm>
            <a:off x="253027" y="844155"/>
            <a:ext cx="8630100" cy="3785100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industrial</a:t>
            </a:r>
            <a:endParaRPr b="1" u="sng" dirty="0"/>
          </a:p>
          <a:p>
            <a:pPr indent="-336542" algn="just">
              <a:lnSpc>
                <a:spcPct val="115000"/>
              </a:lnSpc>
              <a:buSzPts val="1700"/>
              <a:buChar char="-"/>
            </a:pPr>
            <a:r>
              <a:rPr lang="pt-BR" sz="1700" dirty="0"/>
              <a:t>Redução das exigências quanto à complexidade tecnológica das indústrias ou serviços para obtenção dos incentivos fiscais (somente se a PMSA ter sido demandada ou consultada sobre esta possibilidade de redução) </a:t>
            </a:r>
          </a:p>
        </p:txBody>
      </p:sp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>
                <a:solidFill>
                  <a:srgbClr val="02A0EE"/>
                </a:solidFill>
              </a:rPr>
              <a:t>Apontamentos para debate</a:t>
            </a:r>
            <a:endParaRPr sz="2400" dirty="0">
              <a:solidFill>
                <a:srgbClr val="02A0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962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>
            <a:spLocks noGrp="1"/>
          </p:cNvSpPr>
          <p:nvPr>
            <p:ph type="body" idx="1"/>
          </p:nvPr>
        </p:nvSpPr>
        <p:spPr>
          <a:xfrm>
            <a:off x="253028" y="844155"/>
            <a:ext cx="2396044" cy="3288574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/>
              <a:t>Setor industrial</a:t>
            </a:r>
          </a:p>
          <a:p>
            <a:pPr indent="-336542">
              <a:lnSpc>
                <a:spcPct val="115000"/>
              </a:lnSpc>
              <a:buSzPts val="1700"/>
              <a:buChar char="-"/>
            </a:pPr>
            <a:r>
              <a:rPr lang="pt-BR" sz="1700"/>
              <a:t>Avaliar se a Zona de Amortecimento do Polo de Petroquímico de Capuava deve ser regulamentada com plano de desadensamento </a:t>
            </a:r>
          </a:p>
        </p:txBody>
      </p:sp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>
                <a:solidFill>
                  <a:srgbClr val="02A0EE"/>
                </a:solidFill>
              </a:rPr>
              <a:t>Apontamentos para debate</a:t>
            </a:r>
            <a:endParaRPr sz="2400" dirty="0">
              <a:solidFill>
                <a:srgbClr val="02A0EE"/>
              </a:solidFill>
            </a:endParaRPr>
          </a:p>
        </p:txBody>
      </p:sp>
      <p:sp>
        <p:nvSpPr>
          <p:cNvPr id="7" name="Google Shape;285;p38">
            <a:extLst>
              <a:ext uri="{FF2B5EF4-FFF2-40B4-BE49-F238E27FC236}">
                <a16:creationId xmlns:a16="http://schemas.microsoft.com/office/drawing/2014/main" xmlns="" id="{6D32F12A-7CB6-04E8-627B-59950DFE534D}"/>
              </a:ext>
            </a:extLst>
          </p:cNvPr>
          <p:cNvSpPr txBox="1">
            <a:spLocks/>
          </p:cNvSpPr>
          <p:nvPr/>
        </p:nvSpPr>
        <p:spPr>
          <a:xfrm>
            <a:off x="4865367" y="481085"/>
            <a:ext cx="4180021" cy="55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6194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Noto Sans Symbols"/>
              <a:buNone/>
            </a:pPr>
            <a:r>
              <a:rPr lang="pt-BR" sz="1200" dirty="0"/>
              <a:t>Delimitação das zonas com base em parâmetros de segurança e poluição do 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29E192-4AC9-386D-0670-82B93D161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323" y="1141133"/>
            <a:ext cx="5930513" cy="348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90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655C727-AF0F-C39E-B78C-284520B1A736}"/>
              </a:ext>
            </a:extLst>
          </p:cNvPr>
          <p:cNvSpPr/>
          <p:nvPr/>
        </p:nvSpPr>
        <p:spPr>
          <a:xfrm>
            <a:off x="289322" y="564357"/>
            <a:ext cx="271463" cy="22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oogle Shape;137;p26">
            <a:extLst>
              <a:ext uri="{FF2B5EF4-FFF2-40B4-BE49-F238E27FC236}">
                <a16:creationId xmlns:a16="http://schemas.microsoft.com/office/drawing/2014/main" xmlns="" id="{0F4E106B-4016-EE10-F438-D1F50D72B265}"/>
              </a:ext>
            </a:extLst>
          </p:cNvPr>
          <p:cNvSpPr/>
          <p:nvPr/>
        </p:nvSpPr>
        <p:spPr>
          <a:xfrm>
            <a:off x="4783022" y="2615264"/>
            <a:ext cx="3389100" cy="15699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E38E"/>
              </a:gs>
            </a:gsLst>
            <a:lin ang="5400012" scaled="0"/>
          </a:gradFill>
          <a:ln w="12700" cap="flat" cmpd="sng">
            <a:solidFill>
              <a:srgbClr val="31538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241294" indent="-241294"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Plano Nacional de Viação (1951)</a:t>
            </a:r>
            <a:endParaRPr sz="1200" dirty="0"/>
          </a:p>
          <a:p>
            <a:pPr marL="241294" indent="-241294">
              <a:spcBef>
                <a:spcPts val="30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Planejamento rodoviário estadual sem acesso a Santo André</a:t>
            </a:r>
            <a:endParaRPr sz="1200" dirty="0"/>
          </a:p>
          <a:p>
            <a:pPr marL="241294" indent="-241294">
              <a:spcBef>
                <a:spcPts val="30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Avanço das restrições ambientais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38;p26">
            <a:extLst>
              <a:ext uri="{FF2B5EF4-FFF2-40B4-BE49-F238E27FC236}">
                <a16:creationId xmlns:a16="http://schemas.microsoft.com/office/drawing/2014/main" xmlns="" id="{4ED8F660-A8AF-243B-7AAF-15D242BB26A5}"/>
              </a:ext>
            </a:extLst>
          </p:cNvPr>
          <p:cNvGrpSpPr/>
          <p:nvPr/>
        </p:nvGrpSpPr>
        <p:grpSpPr>
          <a:xfrm>
            <a:off x="259415" y="2615266"/>
            <a:ext cx="4477240" cy="1569825"/>
            <a:chOff x="281025" y="3487018"/>
            <a:chExt cx="4850222" cy="2093100"/>
          </a:xfrm>
        </p:grpSpPr>
        <p:sp>
          <p:nvSpPr>
            <p:cNvPr id="7" name="Google Shape;139;p26">
              <a:extLst>
                <a:ext uri="{FF2B5EF4-FFF2-40B4-BE49-F238E27FC236}">
                  <a16:creationId xmlns:a16="http://schemas.microsoft.com/office/drawing/2014/main" xmlns="" id="{E3493E10-D29A-48E6-B03B-764C167969BD}"/>
                </a:ext>
              </a:extLst>
            </p:cNvPr>
            <p:cNvSpPr txBox="1"/>
            <p:nvPr/>
          </p:nvSpPr>
          <p:spPr>
            <a:xfrm>
              <a:off x="281025" y="4204365"/>
              <a:ext cx="1593900" cy="76308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Fatores </a:t>
              </a:r>
              <a:endParaRPr sz="1200"/>
            </a:p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externos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0;p26">
              <a:extLst>
                <a:ext uri="{FF2B5EF4-FFF2-40B4-BE49-F238E27FC236}">
                  <a16:creationId xmlns:a16="http://schemas.microsoft.com/office/drawing/2014/main" xmlns="" id="{90B57A21-82D7-1389-E296-496E9353AD73}"/>
                </a:ext>
              </a:extLst>
            </p:cNvPr>
            <p:cNvSpPr/>
            <p:nvPr/>
          </p:nvSpPr>
          <p:spPr>
            <a:xfrm>
              <a:off x="1459847" y="3487018"/>
              <a:ext cx="3671400" cy="20931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DA9DB"/>
                </a:gs>
              </a:gsLst>
              <a:lin ang="5400012" scaled="0"/>
            </a:gradFill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pt-BR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Planos do período Nacional-Desenvolvimentismo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47684" lvl="1" indent="-253994">
                <a:spcBef>
                  <a:spcPts val="300"/>
                </a:spcBef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Energia (petroquímica)</a:t>
              </a:r>
              <a:endParaRPr sz="1200" dirty="0"/>
            </a:p>
            <a:p>
              <a:pPr marL="647684" lvl="1" indent="-253994">
                <a:spcBef>
                  <a:spcPts val="300"/>
                </a:spcBef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Ind</a:t>
              </a: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base (automóveis, borracha, máquinas, química)</a:t>
              </a:r>
              <a:endParaRPr sz="1200" dirty="0"/>
            </a:p>
          </p:txBody>
        </p:sp>
      </p:grpSp>
      <p:sp>
        <p:nvSpPr>
          <p:cNvPr id="9" name="Google Shape;141;p26">
            <a:extLst>
              <a:ext uri="{FF2B5EF4-FFF2-40B4-BE49-F238E27FC236}">
                <a16:creationId xmlns:a16="http://schemas.microsoft.com/office/drawing/2014/main" xmlns="" id="{1709CF21-21BD-BC7B-4D3D-A9F501921CFF}"/>
              </a:ext>
            </a:extLst>
          </p:cNvPr>
          <p:cNvSpPr/>
          <p:nvPr/>
        </p:nvSpPr>
        <p:spPr>
          <a:xfrm>
            <a:off x="4789471" y="1006676"/>
            <a:ext cx="3389100" cy="15699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E38E"/>
              </a:gs>
            </a:gsLst>
            <a:lin ang="5400012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9125" tIns="39551" rIns="79125" bIns="39551" anchor="ctr" anchorCtr="0">
            <a:noAutofit/>
          </a:bodyPr>
          <a:lstStyle/>
          <a:p>
            <a:pPr marL="241294" indent="-241294"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Aumento populacional concentrado ao redor das áreas industriais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294" indent="-241294">
              <a:spcBef>
                <a:spcPts val="30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Aumento da poluição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294" indent="-241294">
              <a:spcBef>
                <a:spcPts val="30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Conurbação com São Paulo, São Caetano e São Bernardo do Campo</a:t>
            </a:r>
            <a:endParaRPr sz="1100" dirty="0"/>
          </a:p>
        </p:txBody>
      </p:sp>
      <p:grpSp>
        <p:nvGrpSpPr>
          <p:cNvPr id="10" name="Google Shape;142;p26">
            <a:extLst>
              <a:ext uri="{FF2B5EF4-FFF2-40B4-BE49-F238E27FC236}">
                <a16:creationId xmlns:a16="http://schemas.microsoft.com/office/drawing/2014/main" xmlns="" id="{A6D6D171-7807-5138-2260-CA0EF7B6AEA4}"/>
              </a:ext>
            </a:extLst>
          </p:cNvPr>
          <p:cNvGrpSpPr/>
          <p:nvPr/>
        </p:nvGrpSpPr>
        <p:grpSpPr>
          <a:xfrm>
            <a:off x="259416" y="729696"/>
            <a:ext cx="4483689" cy="1846805"/>
            <a:chOff x="281025" y="972926"/>
            <a:chExt cx="4857208" cy="2462407"/>
          </a:xfrm>
        </p:grpSpPr>
        <p:sp>
          <p:nvSpPr>
            <p:cNvPr id="11" name="Google Shape;143;p26">
              <a:extLst>
                <a:ext uri="{FF2B5EF4-FFF2-40B4-BE49-F238E27FC236}">
                  <a16:creationId xmlns:a16="http://schemas.microsoft.com/office/drawing/2014/main" xmlns="" id="{D00B5178-FA7F-9CCF-4C4A-55FC4BF4C3D5}"/>
                </a:ext>
              </a:extLst>
            </p:cNvPr>
            <p:cNvSpPr txBox="1"/>
            <p:nvPr/>
          </p:nvSpPr>
          <p:spPr>
            <a:xfrm>
              <a:off x="281025" y="2019610"/>
              <a:ext cx="1707301" cy="76308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Fatores </a:t>
              </a:r>
              <a:endParaRPr sz="1200"/>
            </a:p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internos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4;p26">
              <a:extLst>
                <a:ext uri="{FF2B5EF4-FFF2-40B4-BE49-F238E27FC236}">
                  <a16:creationId xmlns:a16="http://schemas.microsoft.com/office/drawing/2014/main" xmlns="" id="{7EFE52C9-F0C8-112E-2E04-BA1D9AE41EEA}"/>
                </a:ext>
              </a:extLst>
            </p:cNvPr>
            <p:cNvSpPr/>
            <p:nvPr/>
          </p:nvSpPr>
          <p:spPr>
            <a:xfrm>
              <a:off x="1466833" y="1342233"/>
              <a:ext cx="3671400" cy="20931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DA9DB"/>
                </a:gs>
              </a:gsLst>
              <a:lin ang="5400012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Indústrias de bens de consumo desenvolvidas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indent="-241294">
                <a:spcBef>
                  <a:spcPts val="300"/>
                </a:spcBef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Existência de áreas centrais pouco adensadas (zonas de amortecimento – poluição)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5;p26">
              <a:extLst>
                <a:ext uri="{FF2B5EF4-FFF2-40B4-BE49-F238E27FC236}">
                  <a16:creationId xmlns:a16="http://schemas.microsoft.com/office/drawing/2014/main" xmlns="" id="{DDE5B8CF-3B73-D0D5-D0B2-05397DE11EC2}"/>
                </a:ext>
              </a:extLst>
            </p:cNvPr>
            <p:cNvSpPr txBox="1"/>
            <p:nvPr/>
          </p:nvSpPr>
          <p:spPr>
            <a:xfrm>
              <a:off x="1361913" y="972926"/>
              <a:ext cx="1788300" cy="434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 dirty="0">
                  <a:solidFill>
                    <a:srgbClr val="1F4E79"/>
                  </a:solidFill>
                  <a:latin typeface="Calibri"/>
                  <a:ea typeface="Calibri"/>
                  <a:cs typeface="Calibri"/>
                  <a:sym typeface="Calibri"/>
                </a:rPr>
                <a:t>Fatores positivos</a:t>
              </a:r>
              <a:endParaRPr sz="160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46;p26">
            <a:extLst>
              <a:ext uri="{FF2B5EF4-FFF2-40B4-BE49-F238E27FC236}">
                <a16:creationId xmlns:a16="http://schemas.microsoft.com/office/drawing/2014/main" xmlns="" id="{FC9C00FF-0458-EB5B-C4EB-BACFAA28A684}"/>
              </a:ext>
            </a:extLst>
          </p:cNvPr>
          <p:cNvSpPr txBox="1"/>
          <p:nvPr/>
        </p:nvSpPr>
        <p:spPr>
          <a:xfrm>
            <a:off x="6630361" y="751926"/>
            <a:ext cx="1707300" cy="326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1600" b="1" dirty="0">
                <a:solidFill>
                  <a:srgbClr val="923643"/>
                </a:solidFill>
                <a:latin typeface="Calibri"/>
                <a:ea typeface="Calibri"/>
                <a:cs typeface="Calibri"/>
                <a:sym typeface="Calibri"/>
              </a:rPr>
              <a:t>Fatores negativos</a:t>
            </a:r>
            <a:endParaRPr sz="1600" b="1" dirty="0">
              <a:solidFill>
                <a:srgbClr val="9236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7;p26">
            <a:extLst>
              <a:ext uri="{FF2B5EF4-FFF2-40B4-BE49-F238E27FC236}">
                <a16:creationId xmlns:a16="http://schemas.microsoft.com/office/drawing/2014/main" xmlns="" id="{19FE24BF-6630-F67A-F8BD-0150170BCE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945" y="229296"/>
            <a:ext cx="8669100" cy="4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>
              <a:buSzPts val="2800"/>
            </a:pPr>
            <a:r>
              <a:rPr lang="pt-BR" sz="2400" dirty="0"/>
              <a:t>Período 1930-1980 </a:t>
            </a:r>
            <a:r>
              <a:rPr lang="pt-BR" sz="1600" dirty="0"/>
              <a:t>(período Nacional-desenvolvimentismo)</a:t>
            </a:r>
            <a:endParaRPr sz="2400" dirty="0"/>
          </a:p>
        </p:txBody>
      </p:sp>
      <p:grpSp>
        <p:nvGrpSpPr>
          <p:cNvPr id="16" name="Google Shape;148;p26">
            <a:extLst>
              <a:ext uri="{FF2B5EF4-FFF2-40B4-BE49-F238E27FC236}">
                <a16:creationId xmlns:a16="http://schemas.microsoft.com/office/drawing/2014/main" xmlns="" id="{E5270D22-62F5-A2E7-0B55-40CDA056F359}"/>
              </a:ext>
            </a:extLst>
          </p:cNvPr>
          <p:cNvGrpSpPr/>
          <p:nvPr/>
        </p:nvGrpSpPr>
        <p:grpSpPr>
          <a:xfrm>
            <a:off x="177154" y="2094823"/>
            <a:ext cx="4168351" cy="708507"/>
            <a:chOff x="191911" y="2793097"/>
            <a:chExt cx="4515600" cy="944675"/>
          </a:xfrm>
        </p:grpSpPr>
        <p:sp>
          <p:nvSpPr>
            <p:cNvPr id="17" name="Google Shape;149;p26">
              <a:extLst>
                <a:ext uri="{FF2B5EF4-FFF2-40B4-BE49-F238E27FC236}">
                  <a16:creationId xmlns:a16="http://schemas.microsoft.com/office/drawing/2014/main" xmlns="" id="{5133EBA3-C278-ED28-2EF0-1998A7D5DF17}"/>
                </a:ext>
              </a:extLst>
            </p:cNvPr>
            <p:cNvSpPr/>
            <p:nvPr/>
          </p:nvSpPr>
          <p:spPr>
            <a:xfrm>
              <a:off x="191911" y="3040572"/>
              <a:ext cx="4515600" cy="6972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chemeClr val="lt1"/>
                </a:buClr>
                <a:buSzPts val="1400"/>
                <a:buFont typeface="Arial"/>
                <a:buChar char="•"/>
              </a:pPr>
              <a:r>
                <a:rPr lang="pt-BR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Implantação de fábricas de bens duráveis</a:t>
              </a:r>
              <a:endParaRPr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indent="-241294">
                <a:buClr>
                  <a:schemeClr val="lt1"/>
                </a:buClr>
                <a:buSzPts val="1400"/>
                <a:buFont typeface="Arial"/>
                <a:buChar char="•"/>
              </a:pPr>
              <a:r>
                <a:rPr lang="pt-BR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Implantação de indústrias petroquímicas</a:t>
              </a:r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50;p26">
              <a:extLst>
                <a:ext uri="{FF2B5EF4-FFF2-40B4-BE49-F238E27FC236}">
                  <a16:creationId xmlns:a16="http://schemas.microsoft.com/office/drawing/2014/main" xmlns="" id="{65340174-1A6F-8F7A-353A-35E5AFB062A1}"/>
                </a:ext>
              </a:extLst>
            </p:cNvPr>
            <p:cNvSpPr txBox="1"/>
            <p:nvPr/>
          </p:nvSpPr>
          <p:spPr>
            <a:xfrm>
              <a:off x="301760" y="2793097"/>
              <a:ext cx="1710600" cy="311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000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Matriz Desenvolvimento</a:t>
              </a:r>
              <a:endParaRPr sz="1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51;p26">
              <a:extLst>
                <a:ext uri="{FF2B5EF4-FFF2-40B4-BE49-F238E27FC236}">
                  <a16:creationId xmlns:a16="http://schemas.microsoft.com/office/drawing/2014/main" xmlns="" id="{EEB2174F-01F8-EEFD-F4A0-2430D8D17FA1}"/>
                </a:ext>
              </a:extLst>
            </p:cNvPr>
            <p:cNvSpPr txBox="1"/>
            <p:nvPr/>
          </p:nvSpPr>
          <p:spPr>
            <a:xfrm>
              <a:off x="412446" y="2968635"/>
              <a:ext cx="1902900" cy="311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000" dirty="0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Matriz de Desenvolvimento</a:t>
              </a:r>
              <a:endParaRPr sz="1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52;p26">
              <a:extLst>
                <a:ext uri="{FF2B5EF4-FFF2-40B4-BE49-F238E27FC236}">
                  <a16:creationId xmlns:a16="http://schemas.microsoft.com/office/drawing/2014/main" xmlns="" id="{D6A82C3D-843B-D32A-95C9-F277EF66AB06}"/>
                </a:ext>
              </a:extLst>
            </p:cNvPr>
            <p:cNvSpPr/>
            <p:nvPr/>
          </p:nvSpPr>
          <p:spPr>
            <a:xfrm rot="-5400000">
              <a:off x="161159" y="2846549"/>
              <a:ext cx="234900" cy="144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1E4E7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algn="ctr"/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153;p26">
            <a:extLst>
              <a:ext uri="{FF2B5EF4-FFF2-40B4-BE49-F238E27FC236}">
                <a16:creationId xmlns:a16="http://schemas.microsoft.com/office/drawing/2014/main" xmlns="" id="{FD5AE09F-F5BE-B975-D4F8-6F96A8F12D77}"/>
              </a:ext>
            </a:extLst>
          </p:cNvPr>
          <p:cNvGrpSpPr/>
          <p:nvPr/>
        </p:nvGrpSpPr>
        <p:grpSpPr>
          <a:xfrm>
            <a:off x="3466937" y="2498017"/>
            <a:ext cx="2985583" cy="2064416"/>
            <a:chOff x="3755752" y="3330689"/>
            <a:chExt cx="3234300" cy="2752555"/>
          </a:xfrm>
        </p:grpSpPr>
        <p:sp>
          <p:nvSpPr>
            <p:cNvPr id="22" name="Google Shape;154;p26">
              <a:extLst>
                <a:ext uri="{FF2B5EF4-FFF2-40B4-BE49-F238E27FC236}">
                  <a16:creationId xmlns:a16="http://schemas.microsoft.com/office/drawing/2014/main" xmlns="" id="{D1BBBB1C-9A16-CD85-5F81-0B924075EDE9}"/>
                </a:ext>
              </a:extLst>
            </p:cNvPr>
            <p:cNvSpPr/>
            <p:nvPr/>
          </p:nvSpPr>
          <p:spPr>
            <a:xfrm>
              <a:off x="3755752" y="5386044"/>
              <a:ext cx="3234300" cy="697200"/>
            </a:xfrm>
            <a:prstGeom prst="roundRect">
              <a:avLst>
                <a:gd name="adj" fmla="val 16667"/>
              </a:avLst>
            </a:prstGeom>
            <a:solidFill>
              <a:srgbClr val="7F6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 algn="ctr">
                <a:buClr>
                  <a:schemeClr val="lt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Exigência da desapropriação das áreas de amortecimento</a:t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55;p26">
              <a:extLst>
                <a:ext uri="{FF2B5EF4-FFF2-40B4-BE49-F238E27FC236}">
                  <a16:creationId xmlns:a16="http://schemas.microsoft.com/office/drawing/2014/main" xmlns="" id="{F55DFEB5-6967-F656-299B-2F3FF23255B5}"/>
                </a:ext>
              </a:extLst>
            </p:cNvPr>
            <p:cNvSpPr txBox="1"/>
            <p:nvPr/>
          </p:nvSpPr>
          <p:spPr>
            <a:xfrm>
              <a:off x="3814399" y="5159247"/>
              <a:ext cx="1392600" cy="311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000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Matriz de Restrição</a:t>
              </a:r>
              <a:endParaRPr sz="1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56;p26">
              <a:extLst>
                <a:ext uri="{FF2B5EF4-FFF2-40B4-BE49-F238E27FC236}">
                  <a16:creationId xmlns:a16="http://schemas.microsoft.com/office/drawing/2014/main" xmlns="" id="{8B6BBC01-7C60-D292-E74C-F04ECE215923}"/>
                </a:ext>
              </a:extLst>
            </p:cNvPr>
            <p:cNvSpPr/>
            <p:nvPr/>
          </p:nvSpPr>
          <p:spPr>
            <a:xfrm rot="8100000">
              <a:off x="5008483" y="3330689"/>
              <a:ext cx="360200" cy="143826"/>
            </a:xfrm>
            <a:prstGeom prst="leftRightArrow">
              <a:avLst>
                <a:gd name="adj1" fmla="val 50000"/>
                <a:gd name="adj2" fmla="val 66852"/>
              </a:avLst>
            </a:prstGeom>
            <a:solidFill>
              <a:srgbClr val="7F6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algn="ctr"/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157;p26">
            <a:extLst>
              <a:ext uri="{FF2B5EF4-FFF2-40B4-BE49-F238E27FC236}">
                <a16:creationId xmlns:a16="http://schemas.microsoft.com/office/drawing/2014/main" xmlns="" id="{04032074-EA55-9223-CAAE-F4DAB23670B5}"/>
              </a:ext>
            </a:extLst>
          </p:cNvPr>
          <p:cNvGrpSpPr/>
          <p:nvPr/>
        </p:nvGrpSpPr>
        <p:grpSpPr>
          <a:xfrm>
            <a:off x="3395345" y="658887"/>
            <a:ext cx="2780468" cy="2033732"/>
            <a:chOff x="3678197" y="878514"/>
            <a:chExt cx="3012098" cy="2711642"/>
          </a:xfrm>
        </p:grpSpPr>
        <p:sp>
          <p:nvSpPr>
            <p:cNvPr id="26" name="Google Shape;158;p26">
              <a:extLst>
                <a:ext uri="{FF2B5EF4-FFF2-40B4-BE49-F238E27FC236}">
                  <a16:creationId xmlns:a16="http://schemas.microsoft.com/office/drawing/2014/main" xmlns="" id="{6D921CE8-D5A0-697C-3CD8-203F986D808C}"/>
                </a:ext>
              </a:extLst>
            </p:cNvPr>
            <p:cNvSpPr/>
            <p:nvPr/>
          </p:nvSpPr>
          <p:spPr>
            <a:xfrm>
              <a:off x="3761695" y="878514"/>
              <a:ext cx="2928600" cy="683700"/>
            </a:xfrm>
            <a:prstGeom prst="roundRect">
              <a:avLst>
                <a:gd name="adj" fmla="val 16667"/>
              </a:avLst>
            </a:prstGeom>
            <a:solidFill>
              <a:srgbClr val="7F7F7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 algn="ctr">
                <a:buClr>
                  <a:schemeClr val="lt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Pressão sobre Governo Estadual para prover acesso rodoviário </a:t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59;p26">
              <a:extLst>
                <a:ext uri="{FF2B5EF4-FFF2-40B4-BE49-F238E27FC236}">
                  <a16:creationId xmlns:a16="http://schemas.microsoft.com/office/drawing/2014/main" xmlns="" id="{8A99B78C-37DB-1338-88C0-953D83C1B67A}"/>
                </a:ext>
              </a:extLst>
            </p:cNvPr>
            <p:cNvSpPr txBox="1"/>
            <p:nvPr/>
          </p:nvSpPr>
          <p:spPr>
            <a:xfrm>
              <a:off x="3678197" y="1511925"/>
              <a:ext cx="1679400" cy="311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000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Matriz de Sobrevivência</a:t>
              </a:r>
              <a:endParaRPr sz="1000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60;p26">
              <a:extLst>
                <a:ext uri="{FF2B5EF4-FFF2-40B4-BE49-F238E27FC236}">
                  <a16:creationId xmlns:a16="http://schemas.microsoft.com/office/drawing/2014/main" xmlns="" id="{D688E6A4-E92A-E006-565A-90172DB82F87}"/>
                </a:ext>
              </a:extLst>
            </p:cNvPr>
            <p:cNvSpPr/>
            <p:nvPr/>
          </p:nvSpPr>
          <p:spPr>
            <a:xfrm rot="2700000">
              <a:off x="5014753" y="3338143"/>
              <a:ext cx="360200" cy="143826"/>
            </a:xfrm>
            <a:prstGeom prst="leftRightArrow">
              <a:avLst>
                <a:gd name="adj1" fmla="val 34352"/>
                <a:gd name="adj2" fmla="val 50000"/>
              </a:avLst>
            </a:prstGeom>
            <a:solidFill>
              <a:srgbClr val="7F7F7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algn="ctr"/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161;p26">
            <a:extLst>
              <a:ext uri="{FF2B5EF4-FFF2-40B4-BE49-F238E27FC236}">
                <a16:creationId xmlns:a16="http://schemas.microsoft.com/office/drawing/2014/main" xmlns="" id="{ACD5DD32-C1B7-8485-AB5A-09064E1261BD}"/>
              </a:ext>
            </a:extLst>
          </p:cNvPr>
          <p:cNvGrpSpPr/>
          <p:nvPr/>
        </p:nvGrpSpPr>
        <p:grpSpPr>
          <a:xfrm>
            <a:off x="5058792" y="2164285"/>
            <a:ext cx="3773887" cy="682032"/>
            <a:chOff x="5472261" y="2900401"/>
            <a:chExt cx="4088276" cy="909376"/>
          </a:xfrm>
        </p:grpSpPr>
        <p:sp>
          <p:nvSpPr>
            <p:cNvPr id="30" name="Google Shape;162;p26">
              <a:extLst>
                <a:ext uri="{FF2B5EF4-FFF2-40B4-BE49-F238E27FC236}">
                  <a16:creationId xmlns:a16="http://schemas.microsoft.com/office/drawing/2014/main" xmlns="" id="{7EC60ED2-C1D4-B2EE-31B2-94140CB607EF}"/>
                </a:ext>
              </a:extLst>
            </p:cNvPr>
            <p:cNvSpPr/>
            <p:nvPr/>
          </p:nvSpPr>
          <p:spPr>
            <a:xfrm>
              <a:off x="5472261" y="3174377"/>
              <a:ext cx="4063800" cy="635400"/>
            </a:xfrm>
            <a:prstGeom prst="roundRect">
              <a:avLst>
                <a:gd name="adj" fmla="val 16667"/>
              </a:avLst>
            </a:prstGeom>
            <a:solidFill>
              <a:srgbClr val="92364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chemeClr val="lt1"/>
                </a:buClr>
                <a:buSzPts val="1400"/>
                <a:buFont typeface="Arial"/>
                <a:buChar char="•"/>
              </a:pPr>
              <a:r>
                <a:rPr lang="pt-BR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Escoamento de produção dependendente do viário urbano de outros municípios</a:t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63;p26">
              <a:extLst>
                <a:ext uri="{FF2B5EF4-FFF2-40B4-BE49-F238E27FC236}">
                  <a16:creationId xmlns:a16="http://schemas.microsoft.com/office/drawing/2014/main" xmlns="" id="{A53C732D-F039-5DE1-77A4-4F558370C1FB}"/>
                </a:ext>
              </a:extLst>
            </p:cNvPr>
            <p:cNvSpPr txBox="1"/>
            <p:nvPr/>
          </p:nvSpPr>
          <p:spPr>
            <a:xfrm>
              <a:off x="8346364" y="2900401"/>
              <a:ext cx="1142100" cy="311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0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Matriz de Risco</a:t>
              </a:r>
              <a:endParaRPr sz="1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64;p26">
              <a:extLst>
                <a:ext uri="{FF2B5EF4-FFF2-40B4-BE49-F238E27FC236}">
                  <a16:creationId xmlns:a16="http://schemas.microsoft.com/office/drawing/2014/main" xmlns="" id="{8E4AE44B-5A76-B5E5-0FB1-7C75289CA40D}"/>
                </a:ext>
              </a:extLst>
            </p:cNvPr>
            <p:cNvSpPr/>
            <p:nvPr/>
          </p:nvSpPr>
          <p:spPr>
            <a:xfrm rot="-5400000">
              <a:off x="9345287" y="2994409"/>
              <a:ext cx="286500" cy="144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92364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algn="ctr"/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7823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>
            <a:spLocks noGrp="1"/>
          </p:cNvSpPr>
          <p:nvPr>
            <p:ph type="body" idx="1"/>
          </p:nvPr>
        </p:nvSpPr>
        <p:spPr>
          <a:xfrm>
            <a:off x="253028" y="844155"/>
            <a:ext cx="2396044" cy="3288574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noAutofit/>
          </a:bodyPr>
          <a:lstStyle/>
          <a:p>
            <a:pPr marL="0" indent="0">
              <a:buNone/>
            </a:pPr>
            <a:r>
              <a:rPr lang="pt-BR" b="1" u="sng" dirty="0"/>
              <a:t>Setor industrial</a:t>
            </a:r>
          </a:p>
          <a:p>
            <a:pPr indent="-336542">
              <a:lnSpc>
                <a:spcPct val="115000"/>
              </a:lnSpc>
              <a:buSzPts val="1700"/>
              <a:buChar char="-"/>
            </a:pPr>
            <a:r>
              <a:rPr lang="pt-BR" sz="1700" dirty="0"/>
              <a:t>Avaliar se a Zona de Amortecimento do Polo de Petroquímico de Capuava deve ser regulamentada com plano de </a:t>
            </a:r>
            <a:r>
              <a:rPr lang="pt-BR" sz="1700" dirty="0" err="1"/>
              <a:t>desadensamento</a:t>
            </a:r>
            <a:r>
              <a:rPr lang="pt-BR" sz="1700" dirty="0"/>
              <a:t> </a:t>
            </a:r>
          </a:p>
        </p:txBody>
      </p:sp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>
                <a:solidFill>
                  <a:srgbClr val="02A0EE"/>
                </a:solidFill>
              </a:rPr>
              <a:t>Apontamentos para debate</a:t>
            </a:r>
            <a:endParaRPr sz="2400" dirty="0">
              <a:solidFill>
                <a:srgbClr val="02A0EE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67AB8C3-A4EA-1F71-F880-78F591ED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84" y="1004043"/>
            <a:ext cx="6438363" cy="3662084"/>
          </a:xfrm>
          <a:prstGeom prst="rect">
            <a:avLst/>
          </a:prstGeom>
        </p:spPr>
      </p:pic>
      <p:sp>
        <p:nvSpPr>
          <p:cNvPr id="6" name="Google Shape;285;p38">
            <a:extLst>
              <a:ext uri="{FF2B5EF4-FFF2-40B4-BE49-F238E27FC236}">
                <a16:creationId xmlns:a16="http://schemas.microsoft.com/office/drawing/2014/main" xmlns="" id="{7590C2BF-782C-4C63-B0A3-16AFCD37CC0B}"/>
              </a:ext>
            </a:extLst>
          </p:cNvPr>
          <p:cNvSpPr txBox="1">
            <a:spLocks/>
          </p:cNvSpPr>
          <p:nvPr/>
        </p:nvSpPr>
        <p:spPr>
          <a:xfrm>
            <a:off x="4865367" y="481084"/>
            <a:ext cx="2812903" cy="78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6194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Noto Sans Symbols"/>
              <a:buNone/>
            </a:pPr>
            <a:r>
              <a:rPr lang="pt-BR" sz="1200" dirty="0"/>
              <a:t>Delimitação das zona com base no estudo de </a:t>
            </a:r>
            <a:r>
              <a:rPr lang="pt-BR" sz="1200" dirty="0" err="1"/>
              <a:t>Locoselli</a:t>
            </a:r>
            <a:r>
              <a:rPr lang="pt-BR" sz="12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xmlns="" val="1833577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213945" y="229295"/>
            <a:ext cx="8669100" cy="41227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r>
              <a:rPr lang="pt-BR" sz="2400" dirty="0">
                <a:solidFill>
                  <a:srgbClr val="02A0EE"/>
                </a:solidFill>
              </a:rPr>
              <a:t>Apontamentos para debate</a:t>
            </a:r>
            <a:endParaRPr sz="2400" dirty="0">
              <a:solidFill>
                <a:srgbClr val="02A0EE"/>
              </a:solidFill>
            </a:endParaRPr>
          </a:p>
        </p:txBody>
      </p:sp>
      <p:sp>
        <p:nvSpPr>
          <p:cNvPr id="6" name="Google Shape;285;p38">
            <a:extLst>
              <a:ext uri="{FF2B5EF4-FFF2-40B4-BE49-F238E27FC236}">
                <a16:creationId xmlns:a16="http://schemas.microsoft.com/office/drawing/2014/main" xmlns="" id="{1C116A62-FE82-0A82-3001-F6049176AD43}"/>
              </a:ext>
            </a:extLst>
          </p:cNvPr>
          <p:cNvSpPr txBox="1">
            <a:spLocks/>
          </p:cNvSpPr>
          <p:nvPr/>
        </p:nvSpPr>
        <p:spPr>
          <a:xfrm>
            <a:off x="253027" y="844155"/>
            <a:ext cx="3911079" cy="368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61942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3654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3019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Noto Sans Symbols"/>
              <a:buNone/>
            </a:pPr>
            <a:r>
              <a:rPr lang="pt-BR" b="1" u="sng" dirty="0"/>
              <a:t>Setor industrial</a:t>
            </a:r>
          </a:p>
          <a:p>
            <a:pPr indent="-336542">
              <a:lnSpc>
                <a:spcPct val="115000"/>
              </a:lnSpc>
              <a:buSzPts val="1700"/>
              <a:buFont typeface="Noto Sans Symbols"/>
              <a:buChar char="-"/>
            </a:pPr>
            <a:r>
              <a:rPr lang="pt-BR" sz="1700" dirty="0"/>
              <a:t>O projeto do Porto Seco Campo Grande inserido no PAM-TL tornou-se inviável (</a:t>
            </a:r>
            <a:r>
              <a:rPr lang="pt-BR" sz="1700" dirty="0" err="1"/>
              <a:t>financiabilidade</a:t>
            </a:r>
            <a:r>
              <a:rPr lang="pt-BR" sz="1700" dirty="0"/>
              <a:t> comprometida, demanda logística deficitária sem o fechamento do </a:t>
            </a:r>
            <a:r>
              <a:rPr lang="pt-BR" sz="1700" dirty="0" err="1"/>
              <a:t>Ferroanel</a:t>
            </a:r>
            <a:r>
              <a:rPr lang="pt-BR" sz="1700" dirty="0"/>
              <a:t> e forte restrição à ampliação do modal rodoviário) </a:t>
            </a:r>
          </a:p>
          <a:p>
            <a:pPr indent="-336542">
              <a:lnSpc>
                <a:spcPct val="115000"/>
              </a:lnSpc>
              <a:buSzPts val="1700"/>
              <a:buFont typeface="Noto Sans Symbols"/>
              <a:buChar char="-"/>
            </a:pPr>
            <a:r>
              <a:rPr lang="pt-BR" sz="1700" dirty="0"/>
              <a:t>Em curto prazo, o projeto provavelmente não ocorrerá.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69B04622-861D-4911-24E3-254EFE87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261" y="742594"/>
            <a:ext cx="4945618" cy="3744241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xmlns="" id="{8036A017-A605-1018-7482-F88FBE775947}"/>
              </a:ext>
            </a:extLst>
          </p:cNvPr>
          <p:cNvSpPr/>
          <p:nvPr/>
        </p:nvSpPr>
        <p:spPr>
          <a:xfrm rot="3182259">
            <a:off x="7319682" y="2904567"/>
            <a:ext cx="277905" cy="685800"/>
          </a:xfrm>
          <a:prstGeom prst="downArrow">
            <a:avLst>
              <a:gd name="adj1" fmla="val 50000"/>
              <a:gd name="adj2" fmla="val 12994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51411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EF15217-8C17-C49B-90D7-8528465FC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19" y="341620"/>
            <a:ext cx="6410545" cy="433098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30A2DE0-FE45-A366-20D6-F364A37E3ABF}"/>
              </a:ext>
            </a:extLst>
          </p:cNvPr>
          <p:cNvSpPr txBox="1"/>
          <p:nvPr/>
        </p:nvSpPr>
        <p:spPr>
          <a:xfrm>
            <a:off x="6656294" y="369167"/>
            <a:ext cx="2335305" cy="44403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 anchor="t" anchorCtr="0">
            <a:noAutofit/>
          </a:bodyPr>
          <a:lstStyle>
            <a:defPPr>
              <a:defRPr lang="pt-BR"/>
            </a:defPPr>
            <a:lvl1pPr>
              <a:spcBef>
                <a:spcPts val="1200"/>
              </a:spcBef>
              <a:spcAft>
                <a:spcPts val="600"/>
              </a:spcAft>
              <a:defRPr b="1"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t-BR" sz="1200" b="0" dirty="0"/>
              <a:t>O Cronograma ao lado não possui </a:t>
            </a:r>
            <a:r>
              <a:rPr lang="pt-BR" sz="1200" b="0" dirty="0" err="1"/>
              <a:t>financiabilidade</a:t>
            </a:r>
            <a:r>
              <a:rPr lang="pt-BR" sz="1200" b="0" dirty="0"/>
              <a:t>, pois dependia de um sistema de pagamentos tipo: “</a:t>
            </a:r>
            <a:r>
              <a:rPr lang="pt-BR" sz="1200" b="0" i="1" dirty="0"/>
              <a:t>Clearing</a:t>
            </a:r>
            <a:r>
              <a:rPr lang="pt-BR" sz="1200" b="0" dirty="0"/>
              <a:t>” com associação de receitas das futuras </a:t>
            </a:r>
            <a:r>
              <a:rPr lang="pt-BR" sz="1200" b="0" dirty="0" err="1"/>
              <a:t>re-concessões</a:t>
            </a:r>
            <a:r>
              <a:rPr lang="pt-BR" sz="1200" b="0" dirty="0"/>
              <a:t> dos trechos atualmente administrados pela </a:t>
            </a:r>
            <a:r>
              <a:rPr lang="pt-BR" sz="1200" dirty="0"/>
              <a:t>Ecovias</a:t>
            </a:r>
            <a:r>
              <a:rPr lang="pt-BR" sz="1200" b="0" dirty="0"/>
              <a:t>, </a:t>
            </a:r>
            <a:r>
              <a:rPr lang="pt-BR" sz="1200" dirty="0" err="1"/>
              <a:t>ViaOeste</a:t>
            </a:r>
            <a:r>
              <a:rPr lang="pt-BR" sz="1200" b="0" dirty="0"/>
              <a:t> e </a:t>
            </a:r>
            <a:r>
              <a:rPr lang="pt-BR" sz="1200" dirty="0" err="1"/>
              <a:t>AutoBan</a:t>
            </a:r>
            <a:r>
              <a:rPr lang="pt-BR" sz="1200" b="0" dirty="0"/>
              <a:t>. No entanto, o prazo de duas destas concessões já foram aditivados postergando esta hipótese.</a:t>
            </a:r>
          </a:p>
          <a:p>
            <a:r>
              <a:rPr lang="pt-BR" sz="1200" b="0" dirty="0"/>
              <a:t>Além disso, o futuro OS do </a:t>
            </a:r>
            <a:r>
              <a:rPr lang="pt-BR" sz="1200" b="0" dirty="0" err="1"/>
              <a:t>Ferroanel</a:t>
            </a:r>
            <a:r>
              <a:rPr lang="pt-BR" sz="1200" b="0" dirty="0"/>
              <a:t> também dependeria de acordos com as novas </a:t>
            </a:r>
            <a:r>
              <a:rPr lang="pt-BR" sz="1200" b="0" dirty="0" err="1"/>
              <a:t>re-concessões</a:t>
            </a:r>
            <a:r>
              <a:rPr lang="pt-BR" sz="1200" b="0" dirty="0"/>
              <a:t> ferroviárias das linhas operadas atualmente pela </a:t>
            </a:r>
            <a:r>
              <a:rPr lang="pt-BR" sz="1200" dirty="0"/>
              <a:t>RUMO</a:t>
            </a:r>
            <a:r>
              <a:rPr lang="pt-BR" sz="1200" b="0" dirty="0"/>
              <a:t> e </a:t>
            </a:r>
            <a:r>
              <a:rPr lang="pt-BR" sz="1200" dirty="0"/>
              <a:t>MRS</a:t>
            </a:r>
            <a:r>
              <a:rPr lang="pt-BR" sz="1200" b="0" dirty="0"/>
              <a:t>, que também tiveram seus prazos contratuais aditivados acerca de 20 anos.</a:t>
            </a:r>
          </a:p>
          <a:p>
            <a:endParaRPr lang="pt-BR" sz="1200" dirty="0"/>
          </a:p>
          <a:p>
            <a:endParaRPr lang="pt-BR" sz="1200" b="0" dirty="0"/>
          </a:p>
          <a:p>
            <a:endParaRPr lang="pt-BR" sz="1200" b="0" dirty="0"/>
          </a:p>
          <a:p>
            <a:endParaRPr lang="pt-BR" sz="1200" b="0" dirty="0"/>
          </a:p>
        </p:txBody>
      </p:sp>
    </p:spTree>
    <p:extLst>
      <p:ext uri="{BB962C8B-B14F-4D97-AF65-F5344CB8AC3E}">
        <p14:creationId xmlns:p14="http://schemas.microsoft.com/office/powerpoint/2010/main" xmlns="" val="36893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F23D3F2-36A7-A348-E70E-C19313357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91" b="7210"/>
          <a:stretch/>
        </p:blipFill>
        <p:spPr>
          <a:xfrm>
            <a:off x="4508667" y="784501"/>
            <a:ext cx="4597048" cy="29728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Forma Livre: Forma 5">
            <a:extLst>
              <a:ext uri="{FF2B5EF4-FFF2-40B4-BE49-F238E27FC236}">
                <a16:creationId xmlns:a16="http://schemas.microsoft.com/office/drawing/2014/main" xmlns="" id="{32700642-FA80-FE81-BCC4-1C15DCD9B522}"/>
              </a:ext>
            </a:extLst>
          </p:cNvPr>
          <p:cNvSpPr/>
          <p:nvPr/>
        </p:nvSpPr>
        <p:spPr>
          <a:xfrm>
            <a:off x="5732093" y="1820915"/>
            <a:ext cx="1502833" cy="1044222"/>
          </a:xfrm>
          <a:custGeom>
            <a:avLst/>
            <a:gdLst>
              <a:gd name="connsiteX0" fmla="*/ 79022 w 1535289"/>
              <a:gd name="connsiteY0" fmla="*/ 124178 h 1066800"/>
              <a:gd name="connsiteX1" fmla="*/ 606777 w 1535289"/>
              <a:gd name="connsiteY1" fmla="*/ 863600 h 1066800"/>
              <a:gd name="connsiteX2" fmla="*/ 682977 w 1535289"/>
              <a:gd name="connsiteY2" fmla="*/ 1055511 h 1066800"/>
              <a:gd name="connsiteX3" fmla="*/ 801511 w 1535289"/>
              <a:gd name="connsiteY3" fmla="*/ 1066800 h 1066800"/>
              <a:gd name="connsiteX4" fmla="*/ 1210733 w 1535289"/>
              <a:gd name="connsiteY4" fmla="*/ 956733 h 1066800"/>
              <a:gd name="connsiteX5" fmla="*/ 1461911 w 1535289"/>
              <a:gd name="connsiteY5" fmla="*/ 897466 h 1066800"/>
              <a:gd name="connsiteX6" fmla="*/ 1535289 w 1535289"/>
              <a:gd name="connsiteY6" fmla="*/ 917222 h 1066800"/>
              <a:gd name="connsiteX7" fmla="*/ 1532466 w 1535289"/>
              <a:gd name="connsiteY7" fmla="*/ 843844 h 1066800"/>
              <a:gd name="connsiteX8" fmla="*/ 1267177 w 1535289"/>
              <a:gd name="connsiteY8" fmla="*/ 843844 h 1066800"/>
              <a:gd name="connsiteX9" fmla="*/ 790222 w 1535289"/>
              <a:gd name="connsiteY9" fmla="*/ 968022 h 1066800"/>
              <a:gd name="connsiteX10" fmla="*/ 750711 w 1535289"/>
              <a:gd name="connsiteY10" fmla="*/ 942622 h 1066800"/>
              <a:gd name="connsiteX11" fmla="*/ 719666 w 1535289"/>
              <a:gd name="connsiteY11" fmla="*/ 905933 h 1066800"/>
              <a:gd name="connsiteX12" fmla="*/ 716844 w 1535289"/>
              <a:gd name="connsiteY12" fmla="*/ 818444 h 1066800"/>
              <a:gd name="connsiteX13" fmla="*/ 395111 w 1535289"/>
              <a:gd name="connsiteY13" fmla="*/ 474133 h 1066800"/>
              <a:gd name="connsiteX14" fmla="*/ 268111 w 1535289"/>
              <a:gd name="connsiteY14" fmla="*/ 237066 h 1066800"/>
              <a:gd name="connsiteX15" fmla="*/ 191911 w 1535289"/>
              <a:gd name="connsiteY15" fmla="*/ 121355 h 1066800"/>
              <a:gd name="connsiteX16" fmla="*/ 115711 w 1535289"/>
              <a:gd name="connsiteY16" fmla="*/ 0 h 1066800"/>
              <a:gd name="connsiteX17" fmla="*/ 0 w 1535289"/>
              <a:gd name="connsiteY17" fmla="*/ 11289 h 1066800"/>
              <a:gd name="connsiteX18" fmla="*/ 79022 w 1535289"/>
              <a:gd name="connsiteY18" fmla="*/ 124178 h 1066800"/>
              <a:gd name="connsiteX0" fmla="*/ 79022 w 1535289"/>
              <a:gd name="connsiteY0" fmla="*/ 124178 h 1066800"/>
              <a:gd name="connsiteX1" fmla="*/ 606777 w 1535289"/>
              <a:gd name="connsiteY1" fmla="*/ 863600 h 1066800"/>
              <a:gd name="connsiteX2" fmla="*/ 682977 w 1535289"/>
              <a:gd name="connsiteY2" fmla="*/ 1055511 h 1066800"/>
              <a:gd name="connsiteX3" fmla="*/ 801511 w 1535289"/>
              <a:gd name="connsiteY3" fmla="*/ 1066800 h 1066800"/>
              <a:gd name="connsiteX4" fmla="*/ 1210733 w 1535289"/>
              <a:gd name="connsiteY4" fmla="*/ 956733 h 1066800"/>
              <a:gd name="connsiteX5" fmla="*/ 1461911 w 1535289"/>
              <a:gd name="connsiteY5" fmla="*/ 897466 h 1066800"/>
              <a:gd name="connsiteX6" fmla="*/ 1535289 w 1535289"/>
              <a:gd name="connsiteY6" fmla="*/ 917222 h 1066800"/>
              <a:gd name="connsiteX7" fmla="*/ 1532466 w 1535289"/>
              <a:gd name="connsiteY7" fmla="*/ 843844 h 1066800"/>
              <a:gd name="connsiteX8" fmla="*/ 1267177 w 1535289"/>
              <a:gd name="connsiteY8" fmla="*/ 843844 h 1066800"/>
              <a:gd name="connsiteX9" fmla="*/ 790222 w 1535289"/>
              <a:gd name="connsiteY9" fmla="*/ 968022 h 1066800"/>
              <a:gd name="connsiteX10" fmla="*/ 750711 w 1535289"/>
              <a:gd name="connsiteY10" fmla="*/ 942622 h 1066800"/>
              <a:gd name="connsiteX11" fmla="*/ 719666 w 1535289"/>
              <a:gd name="connsiteY11" fmla="*/ 905933 h 1066800"/>
              <a:gd name="connsiteX12" fmla="*/ 395111 w 1535289"/>
              <a:gd name="connsiteY12" fmla="*/ 474133 h 1066800"/>
              <a:gd name="connsiteX13" fmla="*/ 268111 w 1535289"/>
              <a:gd name="connsiteY13" fmla="*/ 237066 h 1066800"/>
              <a:gd name="connsiteX14" fmla="*/ 191911 w 1535289"/>
              <a:gd name="connsiteY14" fmla="*/ 121355 h 1066800"/>
              <a:gd name="connsiteX15" fmla="*/ 115711 w 1535289"/>
              <a:gd name="connsiteY15" fmla="*/ 0 h 1066800"/>
              <a:gd name="connsiteX16" fmla="*/ 0 w 1535289"/>
              <a:gd name="connsiteY16" fmla="*/ 11289 h 1066800"/>
              <a:gd name="connsiteX17" fmla="*/ 79022 w 1535289"/>
              <a:gd name="connsiteY17" fmla="*/ 124178 h 1066800"/>
              <a:gd name="connsiteX0" fmla="*/ 79022 w 1535289"/>
              <a:gd name="connsiteY0" fmla="*/ 124178 h 1066800"/>
              <a:gd name="connsiteX1" fmla="*/ 606777 w 1535289"/>
              <a:gd name="connsiteY1" fmla="*/ 863600 h 1066800"/>
              <a:gd name="connsiteX2" fmla="*/ 682977 w 1535289"/>
              <a:gd name="connsiteY2" fmla="*/ 1055511 h 1066800"/>
              <a:gd name="connsiteX3" fmla="*/ 801511 w 1535289"/>
              <a:gd name="connsiteY3" fmla="*/ 1066800 h 1066800"/>
              <a:gd name="connsiteX4" fmla="*/ 1210733 w 1535289"/>
              <a:gd name="connsiteY4" fmla="*/ 956733 h 1066800"/>
              <a:gd name="connsiteX5" fmla="*/ 1461911 w 1535289"/>
              <a:gd name="connsiteY5" fmla="*/ 897466 h 1066800"/>
              <a:gd name="connsiteX6" fmla="*/ 1535289 w 1535289"/>
              <a:gd name="connsiteY6" fmla="*/ 917222 h 1066800"/>
              <a:gd name="connsiteX7" fmla="*/ 1532466 w 1535289"/>
              <a:gd name="connsiteY7" fmla="*/ 843844 h 1066800"/>
              <a:gd name="connsiteX8" fmla="*/ 1267177 w 1535289"/>
              <a:gd name="connsiteY8" fmla="*/ 843844 h 1066800"/>
              <a:gd name="connsiteX9" fmla="*/ 790222 w 1535289"/>
              <a:gd name="connsiteY9" fmla="*/ 968022 h 1066800"/>
              <a:gd name="connsiteX10" fmla="*/ 750711 w 1535289"/>
              <a:gd name="connsiteY10" fmla="*/ 942622 h 1066800"/>
              <a:gd name="connsiteX11" fmla="*/ 719666 w 1535289"/>
              <a:gd name="connsiteY11" fmla="*/ 905933 h 1066800"/>
              <a:gd name="connsiteX12" fmla="*/ 426155 w 1535289"/>
              <a:gd name="connsiteY12" fmla="*/ 462844 h 1066800"/>
              <a:gd name="connsiteX13" fmla="*/ 268111 w 1535289"/>
              <a:gd name="connsiteY13" fmla="*/ 237066 h 1066800"/>
              <a:gd name="connsiteX14" fmla="*/ 191911 w 1535289"/>
              <a:gd name="connsiteY14" fmla="*/ 121355 h 1066800"/>
              <a:gd name="connsiteX15" fmla="*/ 115711 w 1535289"/>
              <a:gd name="connsiteY15" fmla="*/ 0 h 1066800"/>
              <a:gd name="connsiteX16" fmla="*/ 0 w 1535289"/>
              <a:gd name="connsiteY16" fmla="*/ 11289 h 1066800"/>
              <a:gd name="connsiteX17" fmla="*/ 79022 w 1535289"/>
              <a:gd name="connsiteY17" fmla="*/ 124178 h 1066800"/>
              <a:gd name="connsiteX0" fmla="*/ 79022 w 1535289"/>
              <a:gd name="connsiteY0" fmla="*/ 124178 h 1066800"/>
              <a:gd name="connsiteX1" fmla="*/ 606777 w 1535289"/>
              <a:gd name="connsiteY1" fmla="*/ 863600 h 1066800"/>
              <a:gd name="connsiteX2" fmla="*/ 682977 w 1535289"/>
              <a:gd name="connsiteY2" fmla="*/ 1055511 h 1066800"/>
              <a:gd name="connsiteX3" fmla="*/ 801511 w 1535289"/>
              <a:gd name="connsiteY3" fmla="*/ 1066800 h 1066800"/>
              <a:gd name="connsiteX4" fmla="*/ 1210733 w 1535289"/>
              <a:gd name="connsiteY4" fmla="*/ 956733 h 1066800"/>
              <a:gd name="connsiteX5" fmla="*/ 1461911 w 1535289"/>
              <a:gd name="connsiteY5" fmla="*/ 897466 h 1066800"/>
              <a:gd name="connsiteX6" fmla="*/ 1535289 w 1535289"/>
              <a:gd name="connsiteY6" fmla="*/ 917222 h 1066800"/>
              <a:gd name="connsiteX7" fmla="*/ 1532466 w 1535289"/>
              <a:gd name="connsiteY7" fmla="*/ 843844 h 1066800"/>
              <a:gd name="connsiteX8" fmla="*/ 1267177 w 1535289"/>
              <a:gd name="connsiteY8" fmla="*/ 843844 h 1066800"/>
              <a:gd name="connsiteX9" fmla="*/ 790222 w 1535289"/>
              <a:gd name="connsiteY9" fmla="*/ 968022 h 1066800"/>
              <a:gd name="connsiteX10" fmla="*/ 750711 w 1535289"/>
              <a:gd name="connsiteY10" fmla="*/ 942622 h 1066800"/>
              <a:gd name="connsiteX11" fmla="*/ 719666 w 1535289"/>
              <a:gd name="connsiteY11" fmla="*/ 905933 h 1066800"/>
              <a:gd name="connsiteX12" fmla="*/ 399344 w 1535289"/>
              <a:gd name="connsiteY12" fmla="*/ 467077 h 1066800"/>
              <a:gd name="connsiteX13" fmla="*/ 268111 w 1535289"/>
              <a:gd name="connsiteY13" fmla="*/ 237066 h 1066800"/>
              <a:gd name="connsiteX14" fmla="*/ 191911 w 1535289"/>
              <a:gd name="connsiteY14" fmla="*/ 121355 h 1066800"/>
              <a:gd name="connsiteX15" fmla="*/ 115711 w 1535289"/>
              <a:gd name="connsiteY15" fmla="*/ 0 h 1066800"/>
              <a:gd name="connsiteX16" fmla="*/ 0 w 1535289"/>
              <a:gd name="connsiteY16" fmla="*/ 11289 h 1066800"/>
              <a:gd name="connsiteX17" fmla="*/ 79022 w 1535289"/>
              <a:gd name="connsiteY17" fmla="*/ 124178 h 1066800"/>
              <a:gd name="connsiteX0" fmla="*/ 79022 w 1535289"/>
              <a:gd name="connsiteY0" fmla="*/ 124178 h 1066800"/>
              <a:gd name="connsiteX1" fmla="*/ 320322 w 1535289"/>
              <a:gd name="connsiteY1" fmla="*/ 508000 h 1066800"/>
              <a:gd name="connsiteX2" fmla="*/ 606777 w 1535289"/>
              <a:gd name="connsiteY2" fmla="*/ 863600 h 1066800"/>
              <a:gd name="connsiteX3" fmla="*/ 682977 w 1535289"/>
              <a:gd name="connsiteY3" fmla="*/ 1055511 h 1066800"/>
              <a:gd name="connsiteX4" fmla="*/ 801511 w 1535289"/>
              <a:gd name="connsiteY4" fmla="*/ 1066800 h 1066800"/>
              <a:gd name="connsiteX5" fmla="*/ 1210733 w 1535289"/>
              <a:gd name="connsiteY5" fmla="*/ 956733 h 1066800"/>
              <a:gd name="connsiteX6" fmla="*/ 1461911 w 1535289"/>
              <a:gd name="connsiteY6" fmla="*/ 897466 h 1066800"/>
              <a:gd name="connsiteX7" fmla="*/ 1535289 w 1535289"/>
              <a:gd name="connsiteY7" fmla="*/ 917222 h 1066800"/>
              <a:gd name="connsiteX8" fmla="*/ 1532466 w 1535289"/>
              <a:gd name="connsiteY8" fmla="*/ 843844 h 1066800"/>
              <a:gd name="connsiteX9" fmla="*/ 1267177 w 1535289"/>
              <a:gd name="connsiteY9" fmla="*/ 843844 h 1066800"/>
              <a:gd name="connsiteX10" fmla="*/ 790222 w 1535289"/>
              <a:gd name="connsiteY10" fmla="*/ 968022 h 1066800"/>
              <a:gd name="connsiteX11" fmla="*/ 750711 w 1535289"/>
              <a:gd name="connsiteY11" fmla="*/ 942622 h 1066800"/>
              <a:gd name="connsiteX12" fmla="*/ 719666 w 1535289"/>
              <a:gd name="connsiteY12" fmla="*/ 905933 h 1066800"/>
              <a:gd name="connsiteX13" fmla="*/ 399344 w 1535289"/>
              <a:gd name="connsiteY13" fmla="*/ 467077 h 1066800"/>
              <a:gd name="connsiteX14" fmla="*/ 268111 w 1535289"/>
              <a:gd name="connsiteY14" fmla="*/ 237066 h 1066800"/>
              <a:gd name="connsiteX15" fmla="*/ 191911 w 1535289"/>
              <a:gd name="connsiteY15" fmla="*/ 121355 h 1066800"/>
              <a:gd name="connsiteX16" fmla="*/ 115711 w 1535289"/>
              <a:gd name="connsiteY16" fmla="*/ 0 h 1066800"/>
              <a:gd name="connsiteX17" fmla="*/ 0 w 1535289"/>
              <a:gd name="connsiteY17" fmla="*/ 11289 h 1066800"/>
              <a:gd name="connsiteX18" fmla="*/ 79022 w 1535289"/>
              <a:gd name="connsiteY18" fmla="*/ 124178 h 1066800"/>
              <a:gd name="connsiteX0" fmla="*/ 79022 w 1535289"/>
              <a:gd name="connsiteY0" fmla="*/ 124178 h 1066800"/>
              <a:gd name="connsiteX1" fmla="*/ 320322 w 1535289"/>
              <a:gd name="connsiteY1" fmla="*/ 508000 h 1066800"/>
              <a:gd name="connsiteX2" fmla="*/ 606777 w 1535289"/>
              <a:gd name="connsiteY2" fmla="*/ 863600 h 1066800"/>
              <a:gd name="connsiteX3" fmla="*/ 682977 w 1535289"/>
              <a:gd name="connsiteY3" fmla="*/ 1055511 h 1066800"/>
              <a:gd name="connsiteX4" fmla="*/ 801511 w 1535289"/>
              <a:gd name="connsiteY4" fmla="*/ 1066800 h 1066800"/>
              <a:gd name="connsiteX5" fmla="*/ 1210733 w 1535289"/>
              <a:gd name="connsiteY5" fmla="*/ 956733 h 1066800"/>
              <a:gd name="connsiteX6" fmla="*/ 1461911 w 1535289"/>
              <a:gd name="connsiteY6" fmla="*/ 897466 h 1066800"/>
              <a:gd name="connsiteX7" fmla="*/ 1535289 w 1535289"/>
              <a:gd name="connsiteY7" fmla="*/ 917222 h 1066800"/>
              <a:gd name="connsiteX8" fmla="*/ 1532466 w 1535289"/>
              <a:gd name="connsiteY8" fmla="*/ 843844 h 1066800"/>
              <a:gd name="connsiteX9" fmla="*/ 1267177 w 1535289"/>
              <a:gd name="connsiteY9" fmla="*/ 843844 h 1066800"/>
              <a:gd name="connsiteX10" fmla="*/ 790222 w 1535289"/>
              <a:gd name="connsiteY10" fmla="*/ 968022 h 1066800"/>
              <a:gd name="connsiteX11" fmla="*/ 750711 w 1535289"/>
              <a:gd name="connsiteY11" fmla="*/ 942622 h 1066800"/>
              <a:gd name="connsiteX12" fmla="*/ 719666 w 1535289"/>
              <a:gd name="connsiteY12" fmla="*/ 905933 h 1066800"/>
              <a:gd name="connsiteX13" fmla="*/ 379588 w 1535289"/>
              <a:gd name="connsiteY13" fmla="*/ 472722 h 1066800"/>
              <a:gd name="connsiteX14" fmla="*/ 268111 w 1535289"/>
              <a:gd name="connsiteY14" fmla="*/ 237066 h 1066800"/>
              <a:gd name="connsiteX15" fmla="*/ 191911 w 1535289"/>
              <a:gd name="connsiteY15" fmla="*/ 121355 h 1066800"/>
              <a:gd name="connsiteX16" fmla="*/ 115711 w 1535289"/>
              <a:gd name="connsiteY16" fmla="*/ 0 h 1066800"/>
              <a:gd name="connsiteX17" fmla="*/ 0 w 1535289"/>
              <a:gd name="connsiteY17" fmla="*/ 11289 h 1066800"/>
              <a:gd name="connsiteX18" fmla="*/ 79022 w 1535289"/>
              <a:gd name="connsiteY18" fmla="*/ 124178 h 1066800"/>
              <a:gd name="connsiteX0" fmla="*/ 79022 w 1535289"/>
              <a:gd name="connsiteY0" fmla="*/ 124178 h 1066800"/>
              <a:gd name="connsiteX1" fmla="*/ 320322 w 1535289"/>
              <a:gd name="connsiteY1" fmla="*/ 508000 h 1066800"/>
              <a:gd name="connsiteX2" fmla="*/ 606777 w 1535289"/>
              <a:gd name="connsiteY2" fmla="*/ 863600 h 1066800"/>
              <a:gd name="connsiteX3" fmla="*/ 682977 w 1535289"/>
              <a:gd name="connsiteY3" fmla="*/ 1055511 h 1066800"/>
              <a:gd name="connsiteX4" fmla="*/ 801511 w 1535289"/>
              <a:gd name="connsiteY4" fmla="*/ 1066800 h 1066800"/>
              <a:gd name="connsiteX5" fmla="*/ 1210733 w 1535289"/>
              <a:gd name="connsiteY5" fmla="*/ 956733 h 1066800"/>
              <a:gd name="connsiteX6" fmla="*/ 1461911 w 1535289"/>
              <a:gd name="connsiteY6" fmla="*/ 897466 h 1066800"/>
              <a:gd name="connsiteX7" fmla="*/ 1535289 w 1535289"/>
              <a:gd name="connsiteY7" fmla="*/ 917222 h 1066800"/>
              <a:gd name="connsiteX8" fmla="*/ 1532466 w 1535289"/>
              <a:gd name="connsiteY8" fmla="*/ 843844 h 1066800"/>
              <a:gd name="connsiteX9" fmla="*/ 1267177 w 1535289"/>
              <a:gd name="connsiteY9" fmla="*/ 843844 h 1066800"/>
              <a:gd name="connsiteX10" fmla="*/ 790222 w 1535289"/>
              <a:gd name="connsiteY10" fmla="*/ 968022 h 1066800"/>
              <a:gd name="connsiteX11" fmla="*/ 750711 w 1535289"/>
              <a:gd name="connsiteY11" fmla="*/ 942622 h 1066800"/>
              <a:gd name="connsiteX12" fmla="*/ 719666 w 1535289"/>
              <a:gd name="connsiteY12" fmla="*/ 905933 h 1066800"/>
              <a:gd name="connsiteX13" fmla="*/ 379588 w 1535289"/>
              <a:gd name="connsiteY13" fmla="*/ 472722 h 1066800"/>
              <a:gd name="connsiteX14" fmla="*/ 268111 w 1535289"/>
              <a:gd name="connsiteY14" fmla="*/ 237066 h 1066800"/>
              <a:gd name="connsiteX15" fmla="*/ 231422 w 1535289"/>
              <a:gd name="connsiteY15" fmla="*/ 204611 h 1066800"/>
              <a:gd name="connsiteX16" fmla="*/ 191911 w 1535289"/>
              <a:gd name="connsiteY16" fmla="*/ 121355 h 1066800"/>
              <a:gd name="connsiteX17" fmla="*/ 115711 w 1535289"/>
              <a:gd name="connsiteY17" fmla="*/ 0 h 1066800"/>
              <a:gd name="connsiteX18" fmla="*/ 0 w 1535289"/>
              <a:gd name="connsiteY18" fmla="*/ 11289 h 1066800"/>
              <a:gd name="connsiteX19" fmla="*/ 79022 w 1535289"/>
              <a:gd name="connsiteY19" fmla="*/ 124178 h 1066800"/>
              <a:gd name="connsiteX0" fmla="*/ 79022 w 1535289"/>
              <a:gd name="connsiteY0" fmla="*/ 124178 h 1066800"/>
              <a:gd name="connsiteX1" fmla="*/ 320322 w 1535289"/>
              <a:gd name="connsiteY1" fmla="*/ 508000 h 1066800"/>
              <a:gd name="connsiteX2" fmla="*/ 606777 w 1535289"/>
              <a:gd name="connsiteY2" fmla="*/ 863600 h 1066800"/>
              <a:gd name="connsiteX3" fmla="*/ 682977 w 1535289"/>
              <a:gd name="connsiteY3" fmla="*/ 1055511 h 1066800"/>
              <a:gd name="connsiteX4" fmla="*/ 801511 w 1535289"/>
              <a:gd name="connsiteY4" fmla="*/ 1066800 h 1066800"/>
              <a:gd name="connsiteX5" fmla="*/ 1210733 w 1535289"/>
              <a:gd name="connsiteY5" fmla="*/ 956733 h 1066800"/>
              <a:gd name="connsiteX6" fmla="*/ 1461911 w 1535289"/>
              <a:gd name="connsiteY6" fmla="*/ 897466 h 1066800"/>
              <a:gd name="connsiteX7" fmla="*/ 1535289 w 1535289"/>
              <a:gd name="connsiteY7" fmla="*/ 917222 h 1066800"/>
              <a:gd name="connsiteX8" fmla="*/ 1532466 w 1535289"/>
              <a:gd name="connsiteY8" fmla="*/ 843844 h 1066800"/>
              <a:gd name="connsiteX9" fmla="*/ 1267177 w 1535289"/>
              <a:gd name="connsiteY9" fmla="*/ 843844 h 1066800"/>
              <a:gd name="connsiteX10" fmla="*/ 790222 w 1535289"/>
              <a:gd name="connsiteY10" fmla="*/ 968022 h 1066800"/>
              <a:gd name="connsiteX11" fmla="*/ 750711 w 1535289"/>
              <a:gd name="connsiteY11" fmla="*/ 942622 h 1066800"/>
              <a:gd name="connsiteX12" fmla="*/ 719666 w 1535289"/>
              <a:gd name="connsiteY12" fmla="*/ 905933 h 1066800"/>
              <a:gd name="connsiteX13" fmla="*/ 379588 w 1535289"/>
              <a:gd name="connsiteY13" fmla="*/ 472722 h 1066800"/>
              <a:gd name="connsiteX14" fmla="*/ 262466 w 1535289"/>
              <a:gd name="connsiteY14" fmla="*/ 253999 h 1066800"/>
              <a:gd name="connsiteX15" fmla="*/ 231422 w 1535289"/>
              <a:gd name="connsiteY15" fmla="*/ 204611 h 1066800"/>
              <a:gd name="connsiteX16" fmla="*/ 191911 w 1535289"/>
              <a:gd name="connsiteY16" fmla="*/ 121355 h 1066800"/>
              <a:gd name="connsiteX17" fmla="*/ 115711 w 1535289"/>
              <a:gd name="connsiteY17" fmla="*/ 0 h 1066800"/>
              <a:gd name="connsiteX18" fmla="*/ 0 w 1535289"/>
              <a:gd name="connsiteY18" fmla="*/ 11289 h 1066800"/>
              <a:gd name="connsiteX19" fmla="*/ 79022 w 1535289"/>
              <a:gd name="connsiteY19" fmla="*/ 124178 h 1066800"/>
              <a:gd name="connsiteX0" fmla="*/ 55034 w 1511301"/>
              <a:gd name="connsiteY0" fmla="*/ 124178 h 1066800"/>
              <a:gd name="connsiteX1" fmla="*/ 296334 w 1511301"/>
              <a:gd name="connsiteY1" fmla="*/ 508000 h 1066800"/>
              <a:gd name="connsiteX2" fmla="*/ 582789 w 1511301"/>
              <a:gd name="connsiteY2" fmla="*/ 863600 h 1066800"/>
              <a:gd name="connsiteX3" fmla="*/ 658989 w 1511301"/>
              <a:gd name="connsiteY3" fmla="*/ 1055511 h 1066800"/>
              <a:gd name="connsiteX4" fmla="*/ 777523 w 1511301"/>
              <a:gd name="connsiteY4" fmla="*/ 1066800 h 1066800"/>
              <a:gd name="connsiteX5" fmla="*/ 1186745 w 1511301"/>
              <a:gd name="connsiteY5" fmla="*/ 956733 h 1066800"/>
              <a:gd name="connsiteX6" fmla="*/ 1437923 w 1511301"/>
              <a:gd name="connsiteY6" fmla="*/ 897466 h 1066800"/>
              <a:gd name="connsiteX7" fmla="*/ 1511301 w 1511301"/>
              <a:gd name="connsiteY7" fmla="*/ 917222 h 1066800"/>
              <a:gd name="connsiteX8" fmla="*/ 1508478 w 1511301"/>
              <a:gd name="connsiteY8" fmla="*/ 843844 h 1066800"/>
              <a:gd name="connsiteX9" fmla="*/ 1243189 w 1511301"/>
              <a:gd name="connsiteY9" fmla="*/ 843844 h 1066800"/>
              <a:gd name="connsiteX10" fmla="*/ 766234 w 1511301"/>
              <a:gd name="connsiteY10" fmla="*/ 968022 h 1066800"/>
              <a:gd name="connsiteX11" fmla="*/ 726723 w 1511301"/>
              <a:gd name="connsiteY11" fmla="*/ 942622 h 1066800"/>
              <a:gd name="connsiteX12" fmla="*/ 695678 w 1511301"/>
              <a:gd name="connsiteY12" fmla="*/ 905933 h 1066800"/>
              <a:gd name="connsiteX13" fmla="*/ 355600 w 1511301"/>
              <a:gd name="connsiteY13" fmla="*/ 472722 h 1066800"/>
              <a:gd name="connsiteX14" fmla="*/ 238478 w 1511301"/>
              <a:gd name="connsiteY14" fmla="*/ 253999 h 1066800"/>
              <a:gd name="connsiteX15" fmla="*/ 207434 w 1511301"/>
              <a:gd name="connsiteY15" fmla="*/ 204611 h 1066800"/>
              <a:gd name="connsiteX16" fmla="*/ 167923 w 1511301"/>
              <a:gd name="connsiteY16" fmla="*/ 121355 h 1066800"/>
              <a:gd name="connsiteX17" fmla="*/ 91723 w 1511301"/>
              <a:gd name="connsiteY17" fmla="*/ 0 h 1066800"/>
              <a:gd name="connsiteX18" fmla="*/ 0 w 1511301"/>
              <a:gd name="connsiteY18" fmla="*/ 62089 h 1066800"/>
              <a:gd name="connsiteX19" fmla="*/ 55034 w 1511301"/>
              <a:gd name="connsiteY19" fmla="*/ 124178 h 1066800"/>
              <a:gd name="connsiteX0" fmla="*/ 55034 w 1511301"/>
              <a:gd name="connsiteY0" fmla="*/ 124178 h 1066800"/>
              <a:gd name="connsiteX1" fmla="*/ 296334 w 1511301"/>
              <a:gd name="connsiteY1" fmla="*/ 508000 h 1066800"/>
              <a:gd name="connsiteX2" fmla="*/ 582789 w 1511301"/>
              <a:gd name="connsiteY2" fmla="*/ 863600 h 1066800"/>
              <a:gd name="connsiteX3" fmla="*/ 612394 w 1511301"/>
              <a:gd name="connsiteY3" fmla="*/ 977316 h 1066800"/>
              <a:gd name="connsiteX4" fmla="*/ 658989 w 1511301"/>
              <a:gd name="connsiteY4" fmla="*/ 1055511 h 1066800"/>
              <a:gd name="connsiteX5" fmla="*/ 777523 w 1511301"/>
              <a:gd name="connsiteY5" fmla="*/ 1066800 h 1066800"/>
              <a:gd name="connsiteX6" fmla="*/ 1186745 w 1511301"/>
              <a:gd name="connsiteY6" fmla="*/ 956733 h 1066800"/>
              <a:gd name="connsiteX7" fmla="*/ 1437923 w 1511301"/>
              <a:gd name="connsiteY7" fmla="*/ 897466 h 1066800"/>
              <a:gd name="connsiteX8" fmla="*/ 1511301 w 1511301"/>
              <a:gd name="connsiteY8" fmla="*/ 917222 h 1066800"/>
              <a:gd name="connsiteX9" fmla="*/ 1508478 w 1511301"/>
              <a:gd name="connsiteY9" fmla="*/ 843844 h 1066800"/>
              <a:gd name="connsiteX10" fmla="*/ 1243189 w 1511301"/>
              <a:gd name="connsiteY10" fmla="*/ 843844 h 1066800"/>
              <a:gd name="connsiteX11" fmla="*/ 766234 w 1511301"/>
              <a:gd name="connsiteY11" fmla="*/ 968022 h 1066800"/>
              <a:gd name="connsiteX12" fmla="*/ 726723 w 1511301"/>
              <a:gd name="connsiteY12" fmla="*/ 942622 h 1066800"/>
              <a:gd name="connsiteX13" fmla="*/ 695678 w 1511301"/>
              <a:gd name="connsiteY13" fmla="*/ 905933 h 1066800"/>
              <a:gd name="connsiteX14" fmla="*/ 355600 w 1511301"/>
              <a:gd name="connsiteY14" fmla="*/ 472722 h 1066800"/>
              <a:gd name="connsiteX15" fmla="*/ 238478 w 1511301"/>
              <a:gd name="connsiteY15" fmla="*/ 253999 h 1066800"/>
              <a:gd name="connsiteX16" fmla="*/ 207434 w 1511301"/>
              <a:gd name="connsiteY16" fmla="*/ 204611 h 1066800"/>
              <a:gd name="connsiteX17" fmla="*/ 167923 w 1511301"/>
              <a:gd name="connsiteY17" fmla="*/ 121355 h 1066800"/>
              <a:gd name="connsiteX18" fmla="*/ 91723 w 1511301"/>
              <a:gd name="connsiteY18" fmla="*/ 0 h 1066800"/>
              <a:gd name="connsiteX19" fmla="*/ 0 w 1511301"/>
              <a:gd name="connsiteY19" fmla="*/ 62089 h 1066800"/>
              <a:gd name="connsiteX20" fmla="*/ 55034 w 1511301"/>
              <a:gd name="connsiteY20" fmla="*/ 124178 h 1066800"/>
              <a:gd name="connsiteX0" fmla="*/ 55034 w 1511301"/>
              <a:gd name="connsiteY0" fmla="*/ 124178 h 1066800"/>
              <a:gd name="connsiteX1" fmla="*/ 296334 w 1511301"/>
              <a:gd name="connsiteY1" fmla="*/ 508000 h 1066800"/>
              <a:gd name="connsiteX2" fmla="*/ 582789 w 1511301"/>
              <a:gd name="connsiteY2" fmla="*/ 863600 h 1066800"/>
              <a:gd name="connsiteX3" fmla="*/ 612394 w 1511301"/>
              <a:gd name="connsiteY3" fmla="*/ 977316 h 1066800"/>
              <a:gd name="connsiteX4" fmla="*/ 664634 w 1511301"/>
              <a:gd name="connsiteY4" fmla="*/ 1037167 h 1066800"/>
              <a:gd name="connsiteX5" fmla="*/ 777523 w 1511301"/>
              <a:gd name="connsiteY5" fmla="*/ 1066800 h 1066800"/>
              <a:gd name="connsiteX6" fmla="*/ 1186745 w 1511301"/>
              <a:gd name="connsiteY6" fmla="*/ 956733 h 1066800"/>
              <a:gd name="connsiteX7" fmla="*/ 1437923 w 1511301"/>
              <a:gd name="connsiteY7" fmla="*/ 897466 h 1066800"/>
              <a:gd name="connsiteX8" fmla="*/ 1511301 w 1511301"/>
              <a:gd name="connsiteY8" fmla="*/ 917222 h 1066800"/>
              <a:gd name="connsiteX9" fmla="*/ 1508478 w 1511301"/>
              <a:gd name="connsiteY9" fmla="*/ 843844 h 1066800"/>
              <a:gd name="connsiteX10" fmla="*/ 1243189 w 1511301"/>
              <a:gd name="connsiteY10" fmla="*/ 843844 h 1066800"/>
              <a:gd name="connsiteX11" fmla="*/ 766234 w 1511301"/>
              <a:gd name="connsiteY11" fmla="*/ 968022 h 1066800"/>
              <a:gd name="connsiteX12" fmla="*/ 726723 w 1511301"/>
              <a:gd name="connsiteY12" fmla="*/ 942622 h 1066800"/>
              <a:gd name="connsiteX13" fmla="*/ 695678 w 1511301"/>
              <a:gd name="connsiteY13" fmla="*/ 905933 h 1066800"/>
              <a:gd name="connsiteX14" fmla="*/ 355600 w 1511301"/>
              <a:gd name="connsiteY14" fmla="*/ 472722 h 1066800"/>
              <a:gd name="connsiteX15" fmla="*/ 238478 w 1511301"/>
              <a:gd name="connsiteY15" fmla="*/ 253999 h 1066800"/>
              <a:gd name="connsiteX16" fmla="*/ 207434 w 1511301"/>
              <a:gd name="connsiteY16" fmla="*/ 204611 h 1066800"/>
              <a:gd name="connsiteX17" fmla="*/ 167923 w 1511301"/>
              <a:gd name="connsiteY17" fmla="*/ 121355 h 1066800"/>
              <a:gd name="connsiteX18" fmla="*/ 91723 w 1511301"/>
              <a:gd name="connsiteY18" fmla="*/ 0 h 1066800"/>
              <a:gd name="connsiteX19" fmla="*/ 0 w 1511301"/>
              <a:gd name="connsiteY19" fmla="*/ 62089 h 1066800"/>
              <a:gd name="connsiteX20" fmla="*/ 55034 w 1511301"/>
              <a:gd name="connsiteY20" fmla="*/ 124178 h 1066800"/>
              <a:gd name="connsiteX0" fmla="*/ 55034 w 1511301"/>
              <a:gd name="connsiteY0" fmla="*/ 124178 h 1044222"/>
              <a:gd name="connsiteX1" fmla="*/ 296334 w 1511301"/>
              <a:gd name="connsiteY1" fmla="*/ 508000 h 1044222"/>
              <a:gd name="connsiteX2" fmla="*/ 582789 w 1511301"/>
              <a:gd name="connsiteY2" fmla="*/ 863600 h 1044222"/>
              <a:gd name="connsiteX3" fmla="*/ 612394 w 1511301"/>
              <a:gd name="connsiteY3" fmla="*/ 977316 h 1044222"/>
              <a:gd name="connsiteX4" fmla="*/ 664634 w 1511301"/>
              <a:gd name="connsiteY4" fmla="*/ 1037167 h 1044222"/>
              <a:gd name="connsiteX5" fmla="*/ 777523 w 1511301"/>
              <a:gd name="connsiteY5" fmla="*/ 1044222 h 1044222"/>
              <a:gd name="connsiteX6" fmla="*/ 1186745 w 1511301"/>
              <a:gd name="connsiteY6" fmla="*/ 956733 h 1044222"/>
              <a:gd name="connsiteX7" fmla="*/ 1437923 w 1511301"/>
              <a:gd name="connsiteY7" fmla="*/ 897466 h 1044222"/>
              <a:gd name="connsiteX8" fmla="*/ 1511301 w 1511301"/>
              <a:gd name="connsiteY8" fmla="*/ 917222 h 1044222"/>
              <a:gd name="connsiteX9" fmla="*/ 1508478 w 1511301"/>
              <a:gd name="connsiteY9" fmla="*/ 843844 h 1044222"/>
              <a:gd name="connsiteX10" fmla="*/ 1243189 w 1511301"/>
              <a:gd name="connsiteY10" fmla="*/ 843844 h 1044222"/>
              <a:gd name="connsiteX11" fmla="*/ 766234 w 1511301"/>
              <a:gd name="connsiteY11" fmla="*/ 968022 h 1044222"/>
              <a:gd name="connsiteX12" fmla="*/ 726723 w 1511301"/>
              <a:gd name="connsiteY12" fmla="*/ 942622 h 1044222"/>
              <a:gd name="connsiteX13" fmla="*/ 695678 w 1511301"/>
              <a:gd name="connsiteY13" fmla="*/ 905933 h 1044222"/>
              <a:gd name="connsiteX14" fmla="*/ 355600 w 1511301"/>
              <a:gd name="connsiteY14" fmla="*/ 472722 h 1044222"/>
              <a:gd name="connsiteX15" fmla="*/ 238478 w 1511301"/>
              <a:gd name="connsiteY15" fmla="*/ 253999 h 1044222"/>
              <a:gd name="connsiteX16" fmla="*/ 207434 w 1511301"/>
              <a:gd name="connsiteY16" fmla="*/ 204611 h 1044222"/>
              <a:gd name="connsiteX17" fmla="*/ 167923 w 1511301"/>
              <a:gd name="connsiteY17" fmla="*/ 121355 h 1044222"/>
              <a:gd name="connsiteX18" fmla="*/ 91723 w 1511301"/>
              <a:gd name="connsiteY18" fmla="*/ 0 h 1044222"/>
              <a:gd name="connsiteX19" fmla="*/ 0 w 1511301"/>
              <a:gd name="connsiteY19" fmla="*/ 62089 h 1044222"/>
              <a:gd name="connsiteX20" fmla="*/ 55034 w 1511301"/>
              <a:gd name="connsiteY20" fmla="*/ 124178 h 1044222"/>
              <a:gd name="connsiteX0" fmla="*/ 55034 w 1511301"/>
              <a:gd name="connsiteY0" fmla="*/ 124178 h 1044222"/>
              <a:gd name="connsiteX1" fmla="*/ 296334 w 1511301"/>
              <a:gd name="connsiteY1" fmla="*/ 508000 h 1044222"/>
              <a:gd name="connsiteX2" fmla="*/ 582789 w 1511301"/>
              <a:gd name="connsiteY2" fmla="*/ 863600 h 1044222"/>
              <a:gd name="connsiteX3" fmla="*/ 612394 w 1511301"/>
              <a:gd name="connsiteY3" fmla="*/ 977316 h 1044222"/>
              <a:gd name="connsiteX4" fmla="*/ 664634 w 1511301"/>
              <a:gd name="connsiteY4" fmla="*/ 1037167 h 1044222"/>
              <a:gd name="connsiteX5" fmla="*/ 777523 w 1511301"/>
              <a:gd name="connsiteY5" fmla="*/ 1044222 h 1044222"/>
              <a:gd name="connsiteX6" fmla="*/ 1186745 w 1511301"/>
              <a:gd name="connsiteY6" fmla="*/ 956733 h 1044222"/>
              <a:gd name="connsiteX7" fmla="*/ 1437923 w 1511301"/>
              <a:gd name="connsiteY7" fmla="*/ 897466 h 1044222"/>
              <a:gd name="connsiteX8" fmla="*/ 1511301 w 1511301"/>
              <a:gd name="connsiteY8" fmla="*/ 917222 h 1044222"/>
              <a:gd name="connsiteX9" fmla="*/ 1508478 w 1511301"/>
              <a:gd name="connsiteY9" fmla="*/ 843844 h 1044222"/>
              <a:gd name="connsiteX10" fmla="*/ 1243189 w 1511301"/>
              <a:gd name="connsiteY10" fmla="*/ 843844 h 1044222"/>
              <a:gd name="connsiteX11" fmla="*/ 766234 w 1511301"/>
              <a:gd name="connsiteY11" fmla="*/ 968022 h 1044222"/>
              <a:gd name="connsiteX12" fmla="*/ 704145 w 1511301"/>
              <a:gd name="connsiteY12" fmla="*/ 951089 h 1044222"/>
              <a:gd name="connsiteX13" fmla="*/ 695678 w 1511301"/>
              <a:gd name="connsiteY13" fmla="*/ 905933 h 1044222"/>
              <a:gd name="connsiteX14" fmla="*/ 355600 w 1511301"/>
              <a:gd name="connsiteY14" fmla="*/ 472722 h 1044222"/>
              <a:gd name="connsiteX15" fmla="*/ 238478 w 1511301"/>
              <a:gd name="connsiteY15" fmla="*/ 253999 h 1044222"/>
              <a:gd name="connsiteX16" fmla="*/ 207434 w 1511301"/>
              <a:gd name="connsiteY16" fmla="*/ 204611 h 1044222"/>
              <a:gd name="connsiteX17" fmla="*/ 167923 w 1511301"/>
              <a:gd name="connsiteY17" fmla="*/ 121355 h 1044222"/>
              <a:gd name="connsiteX18" fmla="*/ 91723 w 1511301"/>
              <a:gd name="connsiteY18" fmla="*/ 0 h 1044222"/>
              <a:gd name="connsiteX19" fmla="*/ 0 w 1511301"/>
              <a:gd name="connsiteY19" fmla="*/ 62089 h 1044222"/>
              <a:gd name="connsiteX20" fmla="*/ 55034 w 1511301"/>
              <a:gd name="connsiteY20" fmla="*/ 124178 h 1044222"/>
              <a:gd name="connsiteX0" fmla="*/ 55034 w 1511301"/>
              <a:gd name="connsiteY0" fmla="*/ 124178 h 1044222"/>
              <a:gd name="connsiteX1" fmla="*/ 296334 w 1511301"/>
              <a:gd name="connsiteY1" fmla="*/ 508000 h 1044222"/>
              <a:gd name="connsiteX2" fmla="*/ 582789 w 1511301"/>
              <a:gd name="connsiteY2" fmla="*/ 863600 h 1044222"/>
              <a:gd name="connsiteX3" fmla="*/ 612394 w 1511301"/>
              <a:gd name="connsiteY3" fmla="*/ 977316 h 1044222"/>
              <a:gd name="connsiteX4" fmla="*/ 664634 w 1511301"/>
              <a:gd name="connsiteY4" fmla="*/ 1037167 h 1044222"/>
              <a:gd name="connsiteX5" fmla="*/ 777523 w 1511301"/>
              <a:gd name="connsiteY5" fmla="*/ 1044222 h 1044222"/>
              <a:gd name="connsiteX6" fmla="*/ 1186745 w 1511301"/>
              <a:gd name="connsiteY6" fmla="*/ 956733 h 1044222"/>
              <a:gd name="connsiteX7" fmla="*/ 1437923 w 1511301"/>
              <a:gd name="connsiteY7" fmla="*/ 897466 h 1044222"/>
              <a:gd name="connsiteX8" fmla="*/ 1511301 w 1511301"/>
              <a:gd name="connsiteY8" fmla="*/ 917222 h 1044222"/>
              <a:gd name="connsiteX9" fmla="*/ 1508478 w 1511301"/>
              <a:gd name="connsiteY9" fmla="*/ 843844 h 1044222"/>
              <a:gd name="connsiteX10" fmla="*/ 1243189 w 1511301"/>
              <a:gd name="connsiteY10" fmla="*/ 843844 h 1044222"/>
              <a:gd name="connsiteX11" fmla="*/ 766234 w 1511301"/>
              <a:gd name="connsiteY11" fmla="*/ 968022 h 1044222"/>
              <a:gd name="connsiteX12" fmla="*/ 704145 w 1511301"/>
              <a:gd name="connsiteY12" fmla="*/ 951089 h 1044222"/>
              <a:gd name="connsiteX13" fmla="*/ 660400 w 1511301"/>
              <a:gd name="connsiteY13" fmla="*/ 833967 h 1044222"/>
              <a:gd name="connsiteX14" fmla="*/ 355600 w 1511301"/>
              <a:gd name="connsiteY14" fmla="*/ 472722 h 1044222"/>
              <a:gd name="connsiteX15" fmla="*/ 238478 w 1511301"/>
              <a:gd name="connsiteY15" fmla="*/ 253999 h 1044222"/>
              <a:gd name="connsiteX16" fmla="*/ 207434 w 1511301"/>
              <a:gd name="connsiteY16" fmla="*/ 204611 h 1044222"/>
              <a:gd name="connsiteX17" fmla="*/ 167923 w 1511301"/>
              <a:gd name="connsiteY17" fmla="*/ 121355 h 1044222"/>
              <a:gd name="connsiteX18" fmla="*/ 91723 w 1511301"/>
              <a:gd name="connsiteY18" fmla="*/ 0 h 1044222"/>
              <a:gd name="connsiteX19" fmla="*/ 0 w 1511301"/>
              <a:gd name="connsiteY19" fmla="*/ 62089 h 1044222"/>
              <a:gd name="connsiteX20" fmla="*/ 55034 w 1511301"/>
              <a:gd name="connsiteY20" fmla="*/ 124178 h 1044222"/>
              <a:gd name="connsiteX0" fmla="*/ 55034 w 1511301"/>
              <a:gd name="connsiteY0" fmla="*/ 124178 h 1044222"/>
              <a:gd name="connsiteX1" fmla="*/ 296334 w 1511301"/>
              <a:gd name="connsiteY1" fmla="*/ 508000 h 1044222"/>
              <a:gd name="connsiteX2" fmla="*/ 582789 w 1511301"/>
              <a:gd name="connsiteY2" fmla="*/ 863600 h 1044222"/>
              <a:gd name="connsiteX3" fmla="*/ 612394 w 1511301"/>
              <a:gd name="connsiteY3" fmla="*/ 977316 h 1044222"/>
              <a:gd name="connsiteX4" fmla="*/ 664634 w 1511301"/>
              <a:gd name="connsiteY4" fmla="*/ 1037167 h 1044222"/>
              <a:gd name="connsiteX5" fmla="*/ 777523 w 1511301"/>
              <a:gd name="connsiteY5" fmla="*/ 1044222 h 1044222"/>
              <a:gd name="connsiteX6" fmla="*/ 1186745 w 1511301"/>
              <a:gd name="connsiteY6" fmla="*/ 956733 h 1044222"/>
              <a:gd name="connsiteX7" fmla="*/ 1437923 w 1511301"/>
              <a:gd name="connsiteY7" fmla="*/ 897466 h 1044222"/>
              <a:gd name="connsiteX8" fmla="*/ 1511301 w 1511301"/>
              <a:gd name="connsiteY8" fmla="*/ 917222 h 1044222"/>
              <a:gd name="connsiteX9" fmla="*/ 1508478 w 1511301"/>
              <a:gd name="connsiteY9" fmla="*/ 843844 h 1044222"/>
              <a:gd name="connsiteX10" fmla="*/ 1243189 w 1511301"/>
              <a:gd name="connsiteY10" fmla="*/ 843844 h 1044222"/>
              <a:gd name="connsiteX11" fmla="*/ 766234 w 1511301"/>
              <a:gd name="connsiteY11" fmla="*/ 968022 h 1044222"/>
              <a:gd name="connsiteX12" fmla="*/ 704145 w 1511301"/>
              <a:gd name="connsiteY12" fmla="*/ 951089 h 1044222"/>
              <a:gd name="connsiteX13" fmla="*/ 660400 w 1511301"/>
              <a:gd name="connsiteY13" fmla="*/ 833967 h 1044222"/>
              <a:gd name="connsiteX14" fmla="*/ 355600 w 1511301"/>
              <a:gd name="connsiteY14" fmla="*/ 472722 h 1044222"/>
              <a:gd name="connsiteX15" fmla="*/ 238478 w 1511301"/>
              <a:gd name="connsiteY15" fmla="*/ 253999 h 1044222"/>
              <a:gd name="connsiteX16" fmla="*/ 207434 w 1511301"/>
              <a:gd name="connsiteY16" fmla="*/ 204611 h 1044222"/>
              <a:gd name="connsiteX17" fmla="*/ 167923 w 1511301"/>
              <a:gd name="connsiteY17" fmla="*/ 121355 h 1044222"/>
              <a:gd name="connsiteX18" fmla="*/ 91723 w 1511301"/>
              <a:gd name="connsiteY18" fmla="*/ 0 h 1044222"/>
              <a:gd name="connsiteX19" fmla="*/ 0 w 1511301"/>
              <a:gd name="connsiteY19" fmla="*/ 62089 h 1044222"/>
              <a:gd name="connsiteX20" fmla="*/ 55034 w 1511301"/>
              <a:gd name="connsiteY20" fmla="*/ 124178 h 1044222"/>
              <a:gd name="connsiteX0" fmla="*/ 55034 w 1511301"/>
              <a:gd name="connsiteY0" fmla="*/ 124178 h 1044222"/>
              <a:gd name="connsiteX1" fmla="*/ 296334 w 1511301"/>
              <a:gd name="connsiteY1" fmla="*/ 508000 h 1044222"/>
              <a:gd name="connsiteX2" fmla="*/ 582789 w 1511301"/>
              <a:gd name="connsiteY2" fmla="*/ 863600 h 1044222"/>
              <a:gd name="connsiteX3" fmla="*/ 612394 w 1511301"/>
              <a:gd name="connsiteY3" fmla="*/ 977316 h 1044222"/>
              <a:gd name="connsiteX4" fmla="*/ 664634 w 1511301"/>
              <a:gd name="connsiteY4" fmla="*/ 1037167 h 1044222"/>
              <a:gd name="connsiteX5" fmla="*/ 777523 w 1511301"/>
              <a:gd name="connsiteY5" fmla="*/ 1044222 h 1044222"/>
              <a:gd name="connsiteX6" fmla="*/ 1186745 w 1511301"/>
              <a:gd name="connsiteY6" fmla="*/ 956733 h 1044222"/>
              <a:gd name="connsiteX7" fmla="*/ 1437923 w 1511301"/>
              <a:gd name="connsiteY7" fmla="*/ 897466 h 1044222"/>
              <a:gd name="connsiteX8" fmla="*/ 1511301 w 1511301"/>
              <a:gd name="connsiteY8" fmla="*/ 917222 h 1044222"/>
              <a:gd name="connsiteX9" fmla="*/ 1508478 w 1511301"/>
              <a:gd name="connsiteY9" fmla="*/ 843844 h 1044222"/>
              <a:gd name="connsiteX10" fmla="*/ 1243189 w 1511301"/>
              <a:gd name="connsiteY10" fmla="*/ 843844 h 1044222"/>
              <a:gd name="connsiteX11" fmla="*/ 766234 w 1511301"/>
              <a:gd name="connsiteY11" fmla="*/ 968022 h 1044222"/>
              <a:gd name="connsiteX12" fmla="*/ 704145 w 1511301"/>
              <a:gd name="connsiteY12" fmla="*/ 951089 h 1044222"/>
              <a:gd name="connsiteX13" fmla="*/ 663222 w 1511301"/>
              <a:gd name="connsiteY13" fmla="*/ 832556 h 1044222"/>
              <a:gd name="connsiteX14" fmla="*/ 355600 w 1511301"/>
              <a:gd name="connsiteY14" fmla="*/ 472722 h 1044222"/>
              <a:gd name="connsiteX15" fmla="*/ 238478 w 1511301"/>
              <a:gd name="connsiteY15" fmla="*/ 253999 h 1044222"/>
              <a:gd name="connsiteX16" fmla="*/ 207434 w 1511301"/>
              <a:gd name="connsiteY16" fmla="*/ 204611 h 1044222"/>
              <a:gd name="connsiteX17" fmla="*/ 167923 w 1511301"/>
              <a:gd name="connsiteY17" fmla="*/ 121355 h 1044222"/>
              <a:gd name="connsiteX18" fmla="*/ 91723 w 1511301"/>
              <a:gd name="connsiteY18" fmla="*/ 0 h 1044222"/>
              <a:gd name="connsiteX19" fmla="*/ 0 w 1511301"/>
              <a:gd name="connsiteY19" fmla="*/ 62089 h 1044222"/>
              <a:gd name="connsiteX20" fmla="*/ 55034 w 1511301"/>
              <a:gd name="connsiteY20" fmla="*/ 124178 h 1044222"/>
              <a:gd name="connsiteX0" fmla="*/ 55034 w 1511301"/>
              <a:gd name="connsiteY0" fmla="*/ 124178 h 1044222"/>
              <a:gd name="connsiteX1" fmla="*/ 296334 w 1511301"/>
              <a:gd name="connsiteY1" fmla="*/ 508000 h 1044222"/>
              <a:gd name="connsiteX2" fmla="*/ 582789 w 1511301"/>
              <a:gd name="connsiteY2" fmla="*/ 863600 h 1044222"/>
              <a:gd name="connsiteX3" fmla="*/ 612394 w 1511301"/>
              <a:gd name="connsiteY3" fmla="*/ 977316 h 1044222"/>
              <a:gd name="connsiteX4" fmla="*/ 664634 w 1511301"/>
              <a:gd name="connsiteY4" fmla="*/ 1037167 h 1044222"/>
              <a:gd name="connsiteX5" fmla="*/ 777523 w 1511301"/>
              <a:gd name="connsiteY5" fmla="*/ 1044222 h 1044222"/>
              <a:gd name="connsiteX6" fmla="*/ 1186745 w 1511301"/>
              <a:gd name="connsiteY6" fmla="*/ 956733 h 1044222"/>
              <a:gd name="connsiteX7" fmla="*/ 1437923 w 1511301"/>
              <a:gd name="connsiteY7" fmla="*/ 897466 h 1044222"/>
              <a:gd name="connsiteX8" fmla="*/ 1511301 w 1511301"/>
              <a:gd name="connsiteY8" fmla="*/ 917222 h 1044222"/>
              <a:gd name="connsiteX9" fmla="*/ 1502833 w 1511301"/>
              <a:gd name="connsiteY9" fmla="*/ 828322 h 1044222"/>
              <a:gd name="connsiteX10" fmla="*/ 1243189 w 1511301"/>
              <a:gd name="connsiteY10" fmla="*/ 843844 h 1044222"/>
              <a:gd name="connsiteX11" fmla="*/ 766234 w 1511301"/>
              <a:gd name="connsiteY11" fmla="*/ 968022 h 1044222"/>
              <a:gd name="connsiteX12" fmla="*/ 704145 w 1511301"/>
              <a:gd name="connsiteY12" fmla="*/ 951089 h 1044222"/>
              <a:gd name="connsiteX13" fmla="*/ 663222 w 1511301"/>
              <a:gd name="connsiteY13" fmla="*/ 832556 h 1044222"/>
              <a:gd name="connsiteX14" fmla="*/ 355600 w 1511301"/>
              <a:gd name="connsiteY14" fmla="*/ 472722 h 1044222"/>
              <a:gd name="connsiteX15" fmla="*/ 238478 w 1511301"/>
              <a:gd name="connsiteY15" fmla="*/ 253999 h 1044222"/>
              <a:gd name="connsiteX16" fmla="*/ 207434 w 1511301"/>
              <a:gd name="connsiteY16" fmla="*/ 204611 h 1044222"/>
              <a:gd name="connsiteX17" fmla="*/ 167923 w 1511301"/>
              <a:gd name="connsiteY17" fmla="*/ 121355 h 1044222"/>
              <a:gd name="connsiteX18" fmla="*/ 91723 w 1511301"/>
              <a:gd name="connsiteY18" fmla="*/ 0 h 1044222"/>
              <a:gd name="connsiteX19" fmla="*/ 0 w 1511301"/>
              <a:gd name="connsiteY19" fmla="*/ 62089 h 1044222"/>
              <a:gd name="connsiteX20" fmla="*/ 55034 w 1511301"/>
              <a:gd name="connsiteY20" fmla="*/ 124178 h 1044222"/>
              <a:gd name="connsiteX0" fmla="*/ 55034 w 1511301"/>
              <a:gd name="connsiteY0" fmla="*/ 124178 h 1044222"/>
              <a:gd name="connsiteX1" fmla="*/ 296334 w 1511301"/>
              <a:gd name="connsiteY1" fmla="*/ 508000 h 1044222"/>
              <a:gd name="connsiteX2" fmla="*/ 582789 w 1511301"/>
              <a:gd name="connsiteY2" fmla="*/ 863600 h 1044222"/>
              <a:gd name="connsiteX3" fmla="*/ 612394 w 1511301"/>
              <a:gd name="connsiteY3" fmla="*/ 977316 h 1044222"/>
              <a:gd name="connsiteX4" fmla="*/ 664634 w 1511301"/>
              <a:gd name="connsiteY4" fmla="*/ 1037167 h 1044222"/>
              <a:gd name="connsiteX5" fmla="*/ 777523 w 1511301"/>
              <a:gd name="connsiteY5" fmla="*/ 1044222 h 1044222"/>
              <a:gd name="connsiteX6" fmla="*/ 1186745 w 1511301"/>
              <a:gd name="connsiteY6" fmla="*/ 956733 h 1044222"/>
              <a:gd name="connsiteX7" fmla="*/ 1437923 w 1511301"/>
              <a:gd name="connsiteY7" fmla="*/ 897466 h 1044222"/>
              <a:gd name="connsiteX8" fmla="*/ 1511301 w 1511301"/>
              <a:gd name="connsiteY8" fmla="*/ 917222 h 1044222"/>
              <a:gd name="connsiteX9" fmla="*/ 1502833 w 1511301"/>
              <a:gd name="connsiteY9" fmla="*/ 828322 h 1044222"/>
              <a:gd name="connsiteX10" fmla="*/ 1275644 w 1511301"/>
              <a:gd name="connsiteY10" fmla="*/ 824088 h 1044222"/>
              <a:gd name="connsiteX11" fmla="*/ 766234 w 1511301"/>
              <a:gd name="connsiteY11" fmla="*/ 968022 h 1044222"/>
              <a:gd name="connsiteX12" fmla="*/ 704145 w 1511301"/>
              <a:gd name="connsiteY12" fmla="*/ 951089 h 1044222"/>
              <a:gd name="connsiteX13" fmla="*/ 663222 w 1511301"/>
              <a:gd name="connsiteY13" fmla="*/ 832556 h 1044222"/>
              <a:gd name="connsiteX14" fmla="*/ 355600 w 1511301"/>
              <a:gd name="connsiteY14" fmla="*/ 472722 h 1044222"/>
              <a:gd name="connsiteX15" fmla="*/ 238478 w 1511301"/>
              <a:gd name="connsiteY15" fmla="*/ 253999 h 1044222"/>
              <a:gd name="connsiteX16" fmla="*/ 207434 w 1511301"/>
              <a:gd name="connsiteY16" fmla="*/ 204611 h 1044222"/>
              <a:gd name="connsiteX17" fmla="*/ 167923 w 1511301"/>
              <a:gd name="connsiteY17" fmla="*/ 121355 h 1044222"/>
              <a:gd name="connsiteX18" fmla="*/ 91723 w 1511301"/>
              <a:gd name="connsiteY18" fmla="*/ 0 h 1044222"/>
              <a:gd name="connsiteX19" fmla="*/ 0 w 1511301"/>
              <a:gd name="connsiteY19" fmla="*/ 62089 h 1044222"/>
              <a:gd name="connsiteX20" fmla="*/ 55034 w 1511301"/>
              <a:gd name="connsiteY20" fmla="*/ 124178 h 1044222"/>
              <a:gd name="connsiteX0" fmla="*/ 55034 w 1502833"/>
              <a:gd name="connsiteY0" fmla="*/ 124178 h 1044222"/>
              <a:gd name="connsiteX1" fmla="*/ 296334 w 1502833"/>
              <a:gd name="connsiteY1" fmla="*/ 508000 h 1044222"/>
              <a:gd name="connsiteX2" fmla="*/ 582789 w 1502833"/>
              <a:gd name="connsiteY2" fmla="*/ 863600 h 1044222"/>
              <a:gd name="connsiteX3" fmla="*/ 612394 w 1502833"/>
              <a:gd name="connsiteY3" fmla="*/ 977316 h 1044222"/>
              <a:gd name="connsiteX4" fmla="*/ 664634 w 1502833"/>
              <a:gd name="connsiteY4" fmla="*/ 1037167 h 1044222"/>
              <a:gd name="connsiteX5" fmla="*/ 777523 w 1502833"/>
              <a:gd name="connsiteY5" fmla="*/ 1044222 h 1044222"/>
              <a:gd name="connsiteX6" fmla="*/ 1186745 w 1502833"/>
              <a:gd name="connsiteY6" fmla="*/ 956733 h 1044222"/>
              <a:gd name="connsiteX7" fmla="*/ 1437923 w 1502833"/>
              <a:gd name="connsiteY7" fmla="*/ 897466 h 1044222"/>
              <a:gd name="connsiteX8" fmla="*/ 1500012 w 1502833"/>
              <a:gd name="connsiteY8" fmla="*/ 911577 h 1044222"/>
              <a:gd name="connsiteX9" fmla="*/ 1502833 w 1502833"/>
              <a:gd name="connsiteY9" fmla="*/ 828322 h 1044222"/>
              <a:gd name="connsiteX10" fmla="*/ 1275644 w 1502833"/>
              <a:gd name="connsiteY10" fmla="*/ 824088 h 1044222"/>
              <a:gd name="connsiteX11" fmla="*/ 766234 w 1502833"/>
              <a:gd name="connsiteY11" fmla="*/ 968022 h 1044222"/>
              <a:gd name="connsiteX12" fmla="*/ 704145 w 1502833"/>
              <a:gd name="connsiteY12" fmla="*/ 951089 h 1044222"/>
              <a:gd name="connsiteX13" fmla="*/ 663222 w 1502833"/>
              <a:gd name="connsiteY13" fmla="*/ 832556 h 1044222"/>
              <a:gd name="connsiteX14" fmla="*/ 355600 w 1502833"/>
              <a:gd name="connsiteY14" fmla="*/ 472722 h 1044222"/>
              <a:gd name="connsiteX15" fmla="*/ 238478 w 1502833"/>
              <a:gd name="connsiteY15" fmla="*/ 253999 h 1044222"/>
              <a:gd name="connsiteX16" fmla="*/ 207434 w 1502833"/>
              <a:gd name="connsiteY16" fmla="*/ 204611 h 1044222"/>
              <a:gd name="connsiteX17" fmla="*/ 167923 w 1502833"/>
              <a:gd name="connsiteY17" fmla="*/ 121355 h 1044222"/>
              <a:gd name="connsiteX18" fmla="*/ 91723 w 1502833"/>
              <a:gd name="connsiteY18" fmla="*/ 0 h 1044222"/>
              <a:gd name="connsiteX19" fmla="*/ 0 w 1502833"/>
              <a:gd name="connsiteY19" fmla="*/ 62089 h 1044222"/>
              <a:gd name="connsiteX20" fmla="*/ 55034 w 1502833"/>
              <a:gd name="connsiteY20" fmla="*/ 124178 h 1044222"/>
              <a:gd name="connsiteX0" fmla="*/ 55034 w 1502833"/>
              <a:gd name="connsiteY0" fmla="*/ 124178 h 1044222"/>
              <a:gd name="connsiteX1" fmla="*/ 296334 w 1502833"/>
              <a:gd name="connsiteY1" fmla="*/ 508000 h 1044222"/>
              <a:gd name="connsiteX2" fmla="*/ 582789 w 1502833"/>
              <a:gd name="connsiteY2" fmla="*/ 863600 h 1044222"/>
              <a:gd name="connsiteX3" fmla="*/ 612394 w 1502833"/>
              <a:gd name="connsiteY3" fmla="*/ 977316 h 1044222"/>
              <a:gd name="connsiteX4" fmla="*/ 664634 w 1502833"/>
              <a:gd name="connsiteY4" fmla="*/ 1037167 h 1044222"/>
              <a:gd name="connsiteX5" fmla="*/ 777523 w 1502833"/>
              <a:gd name="connsiteY5" fmla="*/ 1044222 h 1044222"/>
              <a:gd name="connsiteX6" fmla="*/ 1186745 w 1502833"/>
              <a:gd name="connsiteY6" fmla="*/ 956733 h 1044222"/>
              <a:gd name="connsiteX7" fmla="*/ 1341967 w 1502833"/>
              <a:gd name="connsiteY7" fmla="*/ 901699 h 1044222"/>
              <a:gd name="connsiteX8" fmla="*/ 1500012 w 1502833"/>
              <a:gd name="connsiteY8" fmla="*/ 911577 h 1044222"/>
              <a:gd name="connsiteX9" fmla="*/ 1502833 w 1502833"/>
              <a:gd name="connsiteY9" fmla="*/ 828322 h 1044222"/>
              <a:gd name="connsiteX10" fmla="*/ 1275644 w 1502833"/>
              <a:gd name="connsiteY10" fmla="*/ 824088 h 1044222"/>
              <a:gd name="connsiteX11" fmla="*/ 766234 w 1502833"/>
              <a:gd name="connsiteY11" fmla="*/ 968022 h 1044222"/>
              <a:gd name="connsiteX12" fmla="*/ 704145 w 1502833"/>
              <a:gd name="connsiteY12" fmla="*/ 951089 h 1044222"/>
              <a:gd name="connsiteX13" fmla="*/ 663222 w 1502833"/>
              <a:gd name="connsiteY13" fmla="*/ 832556 h 1044222"/>
              <a:gd name="connsiteX14" fmla="*/ 355600 w 1502833"/>
              <a:gd name="connsiteY14" fmla="*/ 472722 h 1044222"/>
              <a:gd name="connsiteX15" fmla="*/ 238478 w 1502833"/>
              <a:gd name="connsiteY15" fmla="*/ 253999 h 1044222"/>
              <a:gd name="connsiteX16" fmla="*/ 207434 w 1502833"/>
              <a:gd name="connsiteY16" fmla="*/ 204611 h 1044222"/>
              <a:gd name="connsiteX17" fmla="*/ 167923 w 1502833"/>
              <a:gd name="connsiteY17" fmla="*/ 121355 h 1044222"/>
              <a:gd name="connsiteX18" fmla="*/ 91723 w 1502833"/>
              <a:gd name="connsiteY18" fmla="*/ 0 h 1044222"/>
              <a:gd name="connsiteX19" fmla="*/ 0 w 1502833"/>
              <a:gd name="connsiteY19" fmla="*/ 62089 h 1044222"/>
              <a:gd name="connsiteX20" fmla="*/ 55034 w 1502833"/>
              <a:gd name="connsiteY20" fmla="*/ 124178 h 1044222"/>
              <a:gd name="connsiteX0" fmla="*/ 55034 w 1502833"/>
              <a:gd name="connsiteY0" fmla="*/ 124178 h 1044222"/>
              <a:gd name="connsiteX1" fmla="*/ 296334 w 1502833"/>
              <a:gd name="connsiteY1" fmla="*/ 508000 h 1044222"/>
              <a:gd name="connsiteX2" fmla="*/ 582789 w 1502833"/>
              <a:gd name="connsiteY2" fmla="*/ 863600 h 1044222"/>
              <a:gd name="connsiteX3" fmla="*/ 612394 w 1502833"/>
              <a:gd name="connsiteY3" fmla="*/ 977316 h 1044222"/>
              <a:gd name="connsiteX4" fmla="*/ 664634 w 1502833"/>
              <a:gd name="connsiteY4" fmla="*/ 1037167 h 1044222"/>
              <a:gd name="connsiteX5" fmla="*/ 777523 w 1502833"/>
              <a:gd name="connsiteY5" fmla="*/ 1044222 h 1044222"/>
              <a:gd name="connsiteX6" fmla="*/ 1341967 w 1502833"/>
              <a:gd name="connsiteY6" fmla="*/ 901699 h 1044222"/>
              <a:gd name="connsiteX7" fmla="*/ 1500012 w 1502833"/>
              <a:gd name="connsiteY7" fmla="*/ 911577 h 1044222"/>
              <a:gd name="connsiteX8" fmla="*/ 1502833 w 1502833"/>
              <a:gd name="connsiteY8" fmla="*/ 828322 h 1044222"/>
              <a:gd name="connsiteX9" fmla="*/ 1275644 w 1502833"/>
              <a:gd name="connsiteY9" fmla="*/ 824088 h 1044222"/>
              <a:gd name="connsiteX10" fmla="*/ 766234 w 1502833"/>
              <a:gd name="connsiteY10" fmla="*/ 968022 h 1044222"/>
              <a:gd name="connsiteX11" fmla="*/ 704145 w 1502833"/>
              <a:gd name="connsiteY11" fmla="*/ 951089 h 1044222"/>
              <a:gd name="connsiteX12" fmla="*/ 663222 w 1502833"/>
              <a:gd name="connsiteY12" fmla="*/ 832556 h 1044222"/>
              <a:gd name="connsiteX13" fmla="*/ 355600 w 1502833"/>
              <a:gd name="connsiteY13" fmla="*/ 472722 h 1044222"/>
              <a:gd name="connsiteX14" fmla="*/ 238478 w 1502833"/>
              <a:gd name="connsiteY14" fmla="*/ 253999 h 1044222"/>
              <a:gd name="connsiteX15" fmla="*/ 207434 w 1502833"/>
              <a:gd name="connsiteY15" fmla="*/ 204611 h 1044222"/>
              <a:gd name="connsiteX16" fmla="*/ 167923 w 1502833"/>
              <a:gd name="connsiteY16" fmla="*/ 121355 h 1044222"/>
              <a:gd name="connsiteX17" fmla="*/ 91723 w 1502833"/>
              <a:gd name="connsiteY17" fmla="*/ 0 h 1044222"/>
              <a:gd name="connsiteX18" fmla="*/ 0 w 1502833"/>
              <a:gd name="connsiteY18" fmla="*/ 62089 h 1044222"/>
              <a:gd name="connsiteX19" fmla="*/ 55034 w 1502833"/>
              <a:gd name="connsiteY19" fmla="*/ 124178 h 1044222"/>
              <a:gd name="connsiteX0" fmla="*/ 55034 w 1502833"/>
              <a:gd name="connsiteY0" fmla="*/ 124178 h 1044222"/>
              <a:gd name="connsiteX1" fmla="*/ 296334 w 1502833"/>
              <a:gd name="connsiteY1" fmla="*/ 508000 h 1044222"/>
              <a:gd name="connsiteX2" fmla="*/ 582789 w 1502833"/>
              <a:gd name="connsiteY2" fmla="*/ 863600 h 1044222"/>
              <a:gd name="connsiteX3" fmla="*/ 612394 w 1502833"/>
              <a:gd name="connsiteY3" fmla="*/ 977316 h 1044222"/>
              <a:gd name="connsiteX4" fmla="*/ 664634 w 1502833"/>
              <a:gd name="connsiteY4" fmla="*/ 1037167 h 1044222"/>
              <a:gd name="connsiteX5" fmla="*/ 777523 w 1502833"/>
              <a:gd name="connsiteY5" fmla="*/ 1044222 h 1044222"/>
              <a:gd name="connsiteX6" fmla="*/ 1317978 w 1502833"/>
              <a:gd name="connsiteY6" fmla="*/ 901699 h 1044222"/>
              <a:gd name="connsiteX7" fmla="*/ 1500012 w 1502833"/>
              <a:gd name="connsiteY7" fmla="*/ 911577 h 1044222"/>
              <a:gd name="connsiteX8" fmla="*/ 1502833 w 1502833"/>
              <a:gd name="connsiteY8" fmla="*/ 828322 h 1044222"/>
              <a:gd name="connsiteX9" fmla="*/ 1275644 w 1502833"/>
              <a:gd name="connsiteY9" fmla="*/ 824088 h 1044222"/>
              <a:gd name="connsiteX10" fmla="*/ 766234 w 1502833"/>
              <a:gd name="connsiteY10" fmla="*/ 968022 h 1044222"/>
              <a:gd name="connsiteX11" fmla="*/ 704145 w 1502833"/>
              <a:gd name="connsiteY11" fmla="*/ 951089 h 1044222"/>
              <a:gd name="connsiteX12" fmla="*/ 663222 w 1502833"/>
              <a:gd name="connsiteY12" fmla="*/ 832556 h 1044222"/>
              <a:gd name="connsiteX13" fmla="*/ 355600 w 1502833"/>
              <a:gd name="connsiteY13" fmla="*/ 472722 h 1044222"/>
              <a:gd name="connsiteX14" fmla="*/ 238478 w 1502833"/>
              <a:gd name="connsiteY14" fmla="*/ 253999 h 1044222"/>
              <a:gd name="connsiteX15" fmla="*/ 207434 w 1502833"/>
              <a:gd name="connsiteY15" fmla="*/ 204611 h 1044222"/>
              <a:gd name="connsiteX16" fmla="*/ 167923 w 1502833"/>
              <a:gd name="connsiteY16" fmla="*/ 121355 h 1044222"/>
              <a:gd name="connsiteX17" fmla="*/ 91723 w 1502833"/>
              <a:gd name="connsiteY17" fmla="*/ 0 h 1044222"/>
              <a:gd name="connsiteX18" fmla="*/ 0 w 1502833"/>
              <a:gd name="connsiteY18" fmla="*/ 62089 h 1044222"/>
              <a:gd name="connsiteX19" fmla="*/ 55034 w 1502833"/>
              <a:gd name="connsiteY19" fmla="*/ 124178 h 1044222"/>
              <a:gd name="connsiteX0" fmla="*/ 55034 w 1502833"/>
              <a:gd name="connsiteY0" fmla="*/ 124178 h 1044222"/>
              <a:gd name="connsiteX1" fmla="*/ 296334 w 1502833"/>
              <a:gd name="connsiteY1" fmla="*/ 508000 h 1044222"/>
              <a:gd name="connsiteX2" fmla="*/ 582789 w 1502833"/>
              <a:gd name="connsiteY2" fmla="*/ 863600 h 1044222"/>
              <a:gd name="connsiteX3" fmla="*/ 612394 w 1502833"/>
              <a:gd name="connsiteY3" fmla="*/ 977316 h 1044222"/>
              <a:gd name="connsiteX4" fmla="*/ 664634 w 1502833"/>
              <a:gd name="connsiteY4" fmla="*/ 1037167 h 1044222"/>
              <a:gd name="connsiteX5" fmla="*/ 777523 w 1502833"/>
              <a:gd name="connsiteY5" fmla="*/ 1044222 h 1044222"/>
              <a:gd name="connsiteX6" fmla="*/ 1317978 w 1502833"/>
              <a:gd name="connsiteY6" fmla="*/ 901699 h 1044222"/>
              <a:gd name="connsiteX7" fmla="*/ 1500012 w 1502833"/>
              <a:gd name="connsiteY7" fmla="*/ 911577 h 1044222"/>
              <a:gd name="connsiteX8" fmla="*/ 1502833 w 1502833"/>
              <a:gd name="connsiteY8" fmla="*/ 828322 h 1044222"/>
              <a:gd name="connsiteX9" fmla="*/ 1295399 w 1502833"/>
              <a:gd name="connsiteY9" fmla="*/ 825499 h 1044222"/>
              <a:gd name="connsiteX10" fmla="*/ 766234 w 1502833"/>
              <a:gd name="connsiteY10" fmla="*/ 968022 h 1044222"/>
              <a:gd name="connsiteX11" fmla="*/ 704145 w 1502833"/>
              <a:gd name="connsiteY11" fmla="*/ 951089 h 1044222"/>
              <a:gd name="connsiteX12" fmla="*/ 663222 w 1502833"/>
              <a:gd name="connsiteY12" fmla="*/ 832556 h 1044222"/>
              <a:gd name="connsiteX13" fmla="*/ 355600 w 1502833"/>
              <a:gd name="connsiteY13" fmla="*/ 472722 h 1044222"/>
              <a:gd name="connsiteX14" fmla="*/ 238478 w 1502833"/>
              <a:gd name="connsiteY14" fmla="*/ 253999 h 1044222"/>
              <a:gd name="connsiteX15" fmla="*/ 207434 w 1502833"/>
              <a:gd name="connsiteY15" fmla="*/ 204611 h 1044222"/>
              <a:gd name="connsiteX16" fmla="*/ 167923 w 1502833"/>
              <a:gd name="connsiteY16" fmla="*/ 121355 h 1044222"/>
              <a:gd name="connsiteX17" fmla="*/ 91723 w 1502833"/>
              <a:gd name="connsiteY17" fmla="*/ 0 h 1044222"/>
              <a:gd name="connsiteX18" fmla="*/ 0 w 1502833"/>
              <a:gd name="connsiteY18" fmla="*/ 62089 h 1044222"/>
              <a:gd name="connsiteX19" fmla="*/ 55034 w 1502833"/>
              <a:gd name="connsiteY19" fmla="*/ 124178 h 1044222"/>
              <a:gd name="connsiteX0" fmla="*/ 55034 w 1502833"/>
              <a:gd name="connsiteY0" fmla="*/ 124178 h 1044222"/>
              <a:gd name="connsiteX1" fmla="*/ 296334 w 1502833"/>
              <a:gd name="connsiteY1" fmla="*/ 508000 h 1044222"/>
              <a:gd name="connsiteX2" fmla="*/ 582789 w 1502833"/>
              <a:gd name="connsiteY2" fmla="*/ 863600 h 1044222"/>
              <a:gd name="connsiteX3" fmla="*/ 612394 w 1502833"/>
              <a:gd name="connsiteY3" fmla="*/ 977316 h 1044222"/>
              <a:gd name="connsiteX4" fmla="*/ 664634 w 1502833"/>
              <a:gd name="connsiteY4" fmla="*/ 1037167 h 1044222"/>
              <a:gd name="connsiteX5" fmla="*/ 777523 w 1502833"/>
              <a:gd name="connsiteY5" fmla="*/ 1044222 h 1044222"/>
              <a:gd name="connsiteX6" fmla="*/ 1317978 w 1502833"/>
              <a:gd name="connsiteY6" fmla="*/ 901699 h 1044222"/>
              <a:gd name="connsiteX7" fmla="*/ 1495778 w 1502833"/>
              <a:gd name="connsiteY7" fmla="*/ 903110 h 1044222"/>
              <a:gd name="connsiteX8" fmla="*/ 1502833 w 1502833"/>
              <a:gd name="connsiteY8" fmla="*/ 828322 h 1044222"/>
              <a:gd name="connsiteX9" fmla="*/ 1295399 w 1502833"/>
              <a:gd name="connsiteY9" fmla="*/ 825499 h 1044222"/>
              <a:gd name="connsiteX10" fmla="*/ 766234 w 1502833"/>
              <a:gd name="connsiteY10" fmla="*/ 968022 h 1044222"/>
              <a:gd name="connsiteX11" fmla="*/ 704145 w 1502833"/>
              <a:gd name="connsiteY11" fmla="*/ 951089 h 1044222"/>
              <a:gd name="connsiteX12" fmla="*/ 663222 w 1502833"/>
              <a:gd name="connsiteY12" fmla="*/ 832556 h 1044222"/>
              <a:gd name="connsiteX13" fmla="*/ 355600 w 1502833"/>
              <a:gd name="connsiteY13" fmla="*/ 472722 h 1044222"/>
              <a:gd name="connsiteX14" fmla="*/ 238478 w 1502833"/>
              <a:gd name="connsiteY14" fmla="*/ 253999 h 1044222"/>
              <a:gd name="connsiteX15" fmla="*/ 207434 w 1502833"/>
              <a:gd name="connsiteY15" fmla="*/ 204611 h 1044222"/>
              <a:gd name="connsiteX16" fmla="*/ 167923 w 1502833"/>
              <a:gd name="connsiteY16" fmla="*/ 121355 h 1044222"/>
              <a:gd name="connsiteX17" fmla="*/ 91723 w 1502833"/>
              <a:gd name="connsiteY17" fmla="*/ 0 h 1044222"/>
              <a:gd name="connsiteX18" fmla="*/ 0 w 1502833"/>
              <a:gd name="connsiteY18" fmla="*/ 62089 h 1044222"/>
              <a:gd name="connsiteX19" fmla="*/ 55034 w 1502833"/>
              <a:gd name="connsiteY19" fmla="*/ 124178 h 104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02833" h="1044222">
                <a:moveTo>
                  <a:pt x="55034" y="124178"/>
                </a:moveTo>
                <a:cubicBezTo>
                  <a:pt x="146286" y="250237"/>
                  <a:pt x="205082" y="381941"/>
                  <a:pt x="296334" y="508000"/>
                </a:cubicBezTo>
                <a:lnTo>
                  <a:pt x="582789" y="863600"/>
                </a:lnTo>
                <a:cubicBezTo>
                  <a:pt x="600183" y="908561"/>
                  <a:pt x="595000" y="932355"/>
                  <a:pt x="612394" y="977316"/>
                </a:cubicBezTo>
                <a:lnTo>
                  <a:pt x="664634" y="1037167"/>
                </a:lnTo>
                <a:lnTo>
                  <a:pt x="777523" y="1044222"/>
                </a:lnTo>
                <a:lnTo>
                  <a:pt x="1317978" y="901699"/>
                </a:lnTo>
                <a:lnTo>
                  <a:pt x="1495778" y="903110"/>
                </a:lnTo>
                <a:cubicBezTo>
                  <a:pt x="1496718" y="875358"/>
                  <a:pt x="1501893" y="856074"/>
                  <a:pt x="1502833" y="828322"/>
                </a:cubicBezTo>
                <a:lnTo>
                  <a:pt x="1295399" y="825499"/>
                </a:lnTo>
                <a:lnTo>
                  <a:pt x="766234" y="968022"/>
                </a:lnTo>
                <a:lnTo>
                  <a:pt x="704145" y="951089"/>
                </a:lnTo>
                <a:cubicBezTo>
                  <a:pt x="689563" y="912048"/>
                  <a:pt x="667926" y="843374"/>
                  <a:pt x="663222" y="832556"/>
                </a:cubicBezTo>
                <a:cubicBezTo>
                  <a:pt x="603955" y="754475"/>
                  <a:pt x="430859" y="584200"/>
                  <a:pt x="355600" y="472722"/>
                </a:cubicBezTo>
                <a:lnTo>
                  <a:pt x="238478" y="253999"/>
                </a:lnTo>
                <a:cubicBezTo>
                  <a:pt x="230952" y="241770"/>
                  <a:pt x="214960" y="216840"/>
                  <a:pt x="207434" y="204611"/>
                </a:cubicBezTo>
                <a:lnTo>
                  <a:pt x="167923" y="121355"/>
                </a:lnTo>
                <a:lnTo>
                  <a:pt x="91723" y="0"/>
                </a:lnTo>
                <a:lnTo>
                  <a:pt x="0" y="62089"/>
                </a:lnTo>
                <a:lnTo>
                  <a:pt x="55034" y="124178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xmlns="" id="{D1D7C6A5-B6D3-CCCE-44B3-F9C1D45BF656}"/>
              </a:ext>
            </a:extLst>
          </p:cNvPr>
          <p:cNvSpPr/>
          <p:nvPr/>
        </p:nvSpPr>
        <p:spPr>
          <a:xfrm>
            <a:off x="5080096" y="1344547"/>
            <a:ext cx="746478" cy="551744"/>
          </a:xfrm>
          <a:custGeom>
            <a:avLst/>
            <a:gdLst>
              <a:gd name="connsiteX0" fmla="*/ 4234 w 746478"/>
              <a:gd name="connsiteY0" fmla="*/ 0 h 551744"/>
              <a:gd name="connsiteX1" fmla="*/ 79022 w 746478"/>
              <a:gd name="connsiteY1" fmla="*/ 0 h 551744"/>
              <a:gd name="connsiteX2" fmla="*/ 76200 w 746478"/>
              <a:gd name="connsiteY2" fmla="*/ 104422 h 551744"/>
              <a:gd name="connsiteX3" fmla="*/ 90311 w 746478"/>
              <a:gd name="connsiteY3" fmla="*/ 135467 h 551744"/>
              <a:gd name="connsiteX4" fmla="*/ 103011 w 746478"/>
              <a:gd name="connsiteY4" fmla="*/ 177800 h 551744"/>
              <a:gd name="connsiteX5" fmla="*/ 115711 w 746478"/>
              <a:gd name="connsiteY5" fmla="*/ 232833 h 551744"/>
              <a:gd name="connsiteX6" fmla="*/ 224367 w 746478"/>
              <a:gd name="connsiteY6" fmla="*/ 358422 h 551744"/>
              <a:gd name="connsiteX7" fmla="*/ 359834 w 746478"/>
              <a:gd name="connsiteY7" fmla="*/ 397933 h 551744"/>
              <a:gd name="connsiteX8" fmla="*/ 420511 w 746478"/>
              <a:gd name="connsiteY8" fmla="*/ 392289 h 551744"/>
              <a:gd name="connsiteX9" fmla="*/ 445911 w 746478"/>
              <a:gd name="connsiteY9" fmla="*/ 423333 h 551744"/>
              <a:gd name="connsiteX10" fmla="*/ 546100 w 746478"/>
              <a:gd name="connsiteY10" fmla="*/ 450144 h 551744"/>
              <a:gd name="connsiteX11" fmla="*/ 579967 w 746478"/>
              <a:gd name="connsiteY11" fmla="*/ 492478 h 551744"/>
              <a:gd name="connsiteX12" fmla="*/ 746478 w 746478"/>
              <a:gd name="connsiteY12" fmla="*/ 482600 h 551744"/>
              <a:gd name="connsiteX13" fmla="*/ 664634 w 746478"/>
              <a:gd name="connsiteY13" fmla="*/ 546100 h 551744"/>
              <a:gd name="connsiteX14" fmla="*/ 554567 w 746478"/>
              <a:gd name="connsiteY14" fmla="*/ 551744 h 551744"/>
              <a:gd name="connsiteX15" fmla="*/ 485422 w 746478"/>
              <a:gd name="connsiteY15" fmla="*/ 519289 h 551744"/>
              <a:gd name="connsiteX16" fmla="*/ 440267 w 746478"/>
              <a:gd name="connsiteY16" fmla="*/ 491067 h 551744"/>
              <a:gd name="connsiteX17" fmla="*/ 402167 w 746478"/>
              <a:gd name="connsiteY17" fmla="*/ 478367 h 551744"/>
              <a:gd name="connsiteX18" fmla="*/ 382411 w 746478"/>
              <a:gd name="connsiteY18" fmla="*/ 461433 h 551744"/>
              <a:gd name="connsiteX19" fmla="*/ 268111 w 746478"/>
              <a:gd name="connsiteY19" fmla="*/ 438855 h 551744"/>
              <a:gd name="connsiteX20" fmla="*/ 190500 w 746478"/>
              <a:gd name="connsiteY20" fmla="*/ 407811 h 551744"/>
              <a:gd name="connsiteX21" fmla="*/ 115711 w 746478"/>
              <a:gd name="connsiteY21" fmla="*/ 325967 h 551744"/>
              <a:gd name="connsiteX22" fmla="*/ 70556 w 746478"/>
              <a:gd name="connsiteY22" fmla="*/ 265289 h 551744"/>
              <a:gd name="connsiteX23" fmla="*/ 39511 w 746478"/>
              <a:gd name="connsiteY23" fmla="*/ 193322 h 551744"/>
              <a:gd name="connsiteX24" fmla="*/ 0 w 746478"/>
              <a:gd name="connsiteY24" fmla="*/ 142522 h 551744"/>
              <a:gd name="connsiteX25" fmla="*/ 5645 w 746478"/>
              <a:gd name="connsiteY25" fmla="*/ 74789 h 551744"/>
              <a:gd name="connsiteX26" fmla="*/ 4234 w 746478"/>
              <a:gd name="connsiteY26" fmla="*/ 0 h 55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6478" h="551744">
                <a:moveTo>
                  <a:pt x="4234" y="0"/>
                </a:moveTo>
                <a:lnTo>
                  <a:pt x="79022" y="0"/>
                </a:lnTo>
                <a:cubicBezTo>
                  <a:pt x="78081" y="34807"/>
                  <a:pt x="77141" y="69615"/>
                  <a:pt x="76200" y="104422"/>
                </a:cubicBezTo>
                <a:lnTo>
                  <a:pt x="90311" y="135467"/>
                </a:lnTo>
                <a:lnTo>
                  <a:pt x="103011" y="177800"/>
                </a:lnTo>
                <a:lnTo>
                  <a:pt x="115711" y="232833"/>
                </a:lnTo>
                <a:lnTo>
                  <a:pt x="224367" y="358422"/>
                </a:lnTo>
                <a:lnTo>
                  <a:pt x="359834" y="397933"/>
                </a:lnTo>
                <a:lnTo>
                  <a:pt x="420511" y="392289"/>
                </a:lnTo>
                <a:lnTo>
                  <a:pt x="445911" y="423333"/>
                </a:lnTo>
                <a:lnTo>
                  <a:pt x="546100" y="450144"/>
                </a:lnTo>
                <a:lnTo>
                  <a:pt x="579967" y="492478"/>
                </a:lnTo>
                <a:lnTo>
                  <a:pt x="746478" y="482600"/>
                </a:lnTo>
                <a:lnTo>
                  <a:pt x="664634" y="546100"/>
                </a:lnTo>
                <a:lnTo>
                  <a:pt x="554567" y="551744"/>
                </a:lnTo>
                <a:lnTo>
                  <a:pt x="485422" y="519289"/>
                </a:lnTo>
                <a:lnTo>
                  <a:pt x="440267" y="491067"/>
                </a:lnTo>
                <a:lnTo>
                  <a:pt x="402167" y="478367"/>
                </a:lnTo>
                <a:lnTo>
                  <a:pt x="382411" y="461433"/>
                </a:lnTo>
                <a:lnTo>
                  <a:pt x="268111" y="438855"/>
                </a:lnTo>
                <a:lnTo>
                  <a:pt x="190500" y="407811"/>
                </a:lnTo>
                <a:lnTo>
                  <a:pt x="115711" y="325967"/>
                </a:lnTo>
                <a:lnTo>
                  <a:pt x="70556" y="265289"/>
                </a:lnTo>
                <a:lnTo>
                  <a:pt x="39511" y="193322"/>
                </a:lnTo>
                <a:lnTo>
                  <a:pt x="0" y="142522"/>
                </a:lnTo>
                <a:lnTo>
                  <a:pt x="5645" y="74789"/>
                </a:lnTo>
                <a:cubicBezTo>
                  <a:pt x="5175" y="49859"/>
                  <a:pt x="4704" y="24930"/>
                  <a:pt x="4234" y="0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82F1255C-EA72-B2CD-A883-A4BD353D5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6" y="289157"/>
            <a:ext cx="3635896" cy="119881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CA802715-A3C7-01B2-66EA-0531839E7779}"/>
              </a:ext>
            </a:extLst>
          </p:cNvPr>
          <p:cNvSpPr/>
          <p:nvPr/>
        </p:nvSpPr>
        <p:spPr>
          <a:xfrm>
            <a:off x="174812" y="4639235"/>
            <a:ext cx="8969188" cy="43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45D5B34-0CB4-A63E-238D-229C2BB17F27}"/>
              </a:ext>
            </a:extLst>
          </p:cNvPr>
          <p:cNvSpPr txBox="1"/>
          <p:nvPr/>
        </p:nvSpPr>
        <p:spPr>
          <a:xfrm>
            <a:off x="140502" y="1596622"/>
            <a:ext cx="4244586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100" b="0" i="1" u="none" strike="noStrike" baseline="0" dirty="0">
                <a:latin typeface="Arial-ItalicMT"/>
              </a:rPr>
              <a:t>“A maior parte de suas nascentes localiza-se na porção sul e leste da bacia, próximas ao reverso das escarpas da Serra do Mar, em altitudes máximas em torno dos 900 m”</a:t>
            </a:r>
          </a:p>
          <a:p>
            <a:pPr marL="171450" indent="-1714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100" b="0" i="1" u="none" strike="noStrike" baseline="0" dirty="0">
                <a:latin typeface="Arial-ItalicMT"/>
              </a:rPr>
              <a:t>“...as ações necessárias para a recuperação da qualidade das águas da represa devem incorporar ... a contenção da expansão urbana e de atividades econômicas na bacia”</a:t>
            </a:r>
          </a:p>
          <a:p>
            <a:pPr marL="171450" indent="-1714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100" b="0" i="1" u="none" strike="noStrike" baseline="0" dirty="0">
                <a:latin typeface="Arial-ItalicMT"/>
              </a:rPr>
              <a:t>III - Promover a recomposição da flora e a preservação da fauna nativa;</a:t>
            </a:r>
          </a:p>
          <a:p>
            <a:pPr marL="171450" indent="-1714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100" b="0" i="1" u="none" strike="noStrike" baseline="0" dirty="0">
                <a:latin typeface="Arial-ItalicMT"/>
              </a:rPr>
              <a:t>VI - Reduzir a carga gerada de fósforo da bacia correspondente ao território do Compartimento Ambiental</a:t>
            </a:r>
            <a:endParaRPr lang="pt-BR" sz="1100" i="1" dirty="0">
              <a:latin typeface="Arial-ItalicMT"/>
            </a:endParaRPr>
          </a:p>
          <a:p>
            <a:pPr marL="171450" indent="-1714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100" b="0" i="1" u="none" strike="noStrike" baseline="0" dirty="0">
                <a:latin typeface="Arial-ItalicMT"/>
              </a:rPr>
              <a:t>III - Limitar os investimentos em ampliação da capacidade do sistema viário que induzam à ocupação ou adensamento populacional</a:t>
            </a:r>
            <a:r>
              <a:rPr lang="pt-BR" sz="1100" b="0" i="0" u="none" strike="noStrike" baseline="0" dirty="0">
                <a:latin typeface="ArialMT"/>
              </a:rPr>
              <a:t>.</a:t>
            </a:r>
            <a:endParaRPr lang="pt-BR" sz="1100" b="0" i="1" u="none" strike="noStrike" baseline="0" dirty="0">
              <a:latin typeface="Arial-ItalicMT"/>
            </a:endParaRPr>
          </a:p>
          <a:p>
            <a:pPr marL="171450" indent="-1714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1100" b="0" i="1" u="none" strike="noStrike" baseline="0" dirty="0">
                <a:latin typeface="Arial-ItalicMT"/>
              </a:rPr>
              <a:t>IV - Incentivar ações e programas de manejo, recuperação e conservação da cobertura florestal;</a:t>
            </a:r>
            <a:endParaRPr lang="pt-BR" sz="1100" dirty="0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2CB4716C-1594-4221-1D2E-5788F928E5F1}"/>
              </a:ext>
            </a:extLst>
          </p:cNvPr>
          <p:cNvGrpSpPr/>
          <p:nvPr/>
        </p:nvGrpSpPr>
        <p:grpSpPr>
          <a:xfrm>
            <a:off x="147539" y="1685782"/>
            <a:ext cx="8807992" cy="3173400"/>
            <a:chOff x="241669" y="2420888"/>
            <a:chExt cx="8807992" cy="3173400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xmlns="" id="{68DC621C-6CDA-B9DB-F679-0414E66C87E0}"/>
                </a:ext>
              </a:extLst>
            </p:cNvPr>
            <p:cNvSpPr/>
            <p:nvPr/>
          </p:nvSpPr>
          <p:spPr>
            <a:xfrm>
              <a:off x="5044125" y="5381081"/>
              <a:ext cx="152199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xmlns="" id="{31DFDA5A-5AB6-E112-B566-3BBDDD07347E}"/>
                </a:ext>
              </a:extLst>
            </p:cNvPr>
            <p:cNvSpPr/>
            <p:nvPr/>
          </p:nvSpPr>
          <p:spPr>
            <a:xfrm>
              <a:off x="5048319" y="5026896"/>
              <a:ext cx="152199" cy="14401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5E2C380D-0431-7F2B-5B99-AFD5969F360E}"/>
                </a:ext>
              </a:extLst>
            </p:cNvPr>
            <p:cNvSpPr txBox="1"/>
            <p:nvPr/>
          </p:nvSpPr>
          <p:spPr>
            <a:xfrm>
              <a:off x="5220072" y="4938395"/>
              <a:ext cx="32403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i="1" dirty="0">
                  <a:latin typeface="Arial-ItalicMT"/>
                </a:rPr>
                <a:t>É</a:t>
              </a:r>
              <a:r>
                <a:rPr lang="pt-BR" sz="1400" i="1" dirty="0">
                  <a:latin typeface="Arial-ItalicMT"/>
                </a:rPr>
                <a:t> possível mitigar / compensar</a:t>
              </a:r>
              <a:endParaRPr lang="pt-BR" sz="1400" dirty="0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4EA76D7D-4F64-9A09-C01A-A9DFB6215DA8}"/>
                </a:ext>
              </a:extLst>
            </p:cNvPr>
            <p:cNvSpPr txBox="1"/>
            <p:nvPr/>
          </p:nvSpPr>
          <p:spPr>
            <a:xfrm>
              <a:off x="5220072" y="5286511"/>
              <a:ext cx="38295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i="1" dirty="0" err="1">
                  <a:latin typeface="Arial-ItalicMT"/>
                </a:rPr>
                <a:t>Não</a:t>
              </a:r>
              <a:r>
                <a:rPr lang="en-US" sz="1400" i="1" dirty="0">
                  <a:latin typeface="Arial-ItalicMT"/>
                </a:rPr>
                <a:t> é</a:t>
              </a:r>
              <a:r>
                <a:rPr lang="pt-BR" sz="1400" i="1" dirty="0">
                  <a:latin typeface="Arial-ItalicMT"/>
                </a:rPr>
                <a:t> possível mitigar / compensar</a:t>
              </a:r>
              <a:endParaRPr lang="pt-BR" sz="1400" dirty="0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xmlns="" id="{0A2F9803-D2A2-3540-952A-1DCA0B97C059}"/>
                </a:ext>
              </a:extLst>
            </p:cNvPr>
            <p:cNvSpPr/>
            <p:nvPr/>
          </p:nvSpPr>
          <p:spPr>
            <a:xfrm>
              <a:off x="241669" y="2420888"/>
              <a:ext cx="152199" cy="14401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xmlns="" id="{0F781EA7-706D-3618-69C1-EE6BF60CDA5A}"/>
                </a:ext>
              </a:extLst>
            </p:cNvPr>
            <p:cNvSpPr/>
            <p:nvPr/>
          </p:nvSpPr>
          <p:spPr>
            <a:xfrm>
              <a:off x="241669" y="3717032"/>
              <a:ext cx="152199" cy="14401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xmlns="" id="{C84ABCDD-0CAB-6108-5512-761B671E0EA1}"/>
                </a:ext>
              </a:extLst>
            </p:cNvPr>
            <p:cNvSpPr/>
            <p:nvPr/>
          </p:nvSpPr>
          <p:spPr>
            <a:xfrm>
              <a:off x="241669" y="4221088"/>
              <a:ext cx="152199" cy="14401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xmlns="" id="{9AECADD4-43ED-F8F1-89D8-C18919BBAB4C}"/>
                </a:ext>
              </a:extLst>
            </p:cNvPr>
            <p:cNvSpPr/>
            <p:nvPr/>
          </p:nvSpPr>
          <p:spPr>
            <a:xfrm>
              <a:off x="241669" y="5373216"/>
              <a:ext cx="152199" cy="14401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xmlns="" id="{7777C1EA-C626-2265-985A-C91CFB4F9DD4}"/>
                </a:ext>
              </a:extLst>
            </p:cNvPr>
            <p:cNvSpPr/>
            <p:nvPr/>
          </p:nvSpPr>
          <p:spPr>
            <a:xfrm>
              <a:off x="241669" y="3068960"/>
              <a:ext cx="152199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xmlns="" id="{646300CA-5768-ECD3-94D9-6EF6A80CF41B}"/>
                </a:ext>
              </a:extLst>
            </p:cNvPr>
            <p:cNvSpPr/>
            <p:nvPr/>
          </p:nvSpPr>
          <p:spPr>
            <a:xfrm>
              <a:off x="241669" y="4653136"/>
              <a:ext cx="152199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14268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1025EA3-E69C-45EB-91F0-BAF1957D1063}"/>
              </a:ext>
            </a:extLst>
          </p:cNvPr>
          <p:cNvSpPr/>
          <p:nvPr/>
        </p:nvSpPr>
        <p:spPr>
          <a:xfrm>
            <a:off x="289322" y="564357"/>
            <a:ext cx="271463" cy="22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oogle Shape;169;p27">
            <a:extLst>
              <a:ext uri="{FF2B5EF4-FFF2-40B4-BE49-F238E27FC236}">
                <a16:creationId xmlns:a16="http://schemas.microsoft.com/office/drawing/2014/main" xmlns="" id="{471CF7DF-D7E0-6855-1785-4747925D08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517198" y="3647343"/>
            <a:ext cx="6825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fld id="{00000000-1234-1234-1234-123412341234}" type="slidenum">
              <a:rPr lang="pt-BR"/>
              <a:pPr/>
              <a:t>4</a:t>
            </a:fld>
            <a:endParaRPr/>
          </a:p>
        </p:txBody>
      </p:sp>
      <p:grpSp>
        <p:nvGrpSpPr>
          <p:cNvPr id="6" name="Google Shape;170;p27">
            <a:extLst>
              <a:ext uri="{FF2B5EF4-FFF2-40B4-BE49-F238E27FC236}">
                <a16:creationId xmlns:a16="http://schemas.microsoft.com/office/drawing/2014/main" xmlns="" id="{23081C0D-FEC0-DAB8-452F-BF77A51CA39C}"/>
              </a:ext>
            </a:extLst>
          </p:cNvPr>
          <p:cNvGrpSpPr/>
          <p:nvPr/>
        </p:nvGrpSpPr>
        <p:grpSpPr>
          <a:xfrm>
            <a:off x="259416" y="738661"/>
            <a:ext cx="4483689" cy="1837840"/>
            <a:chOff x="281025" y="984880"/>
            <a:chExt cx="4857208" cy="2450453"/>
          </a:xfrm>
        </p:grpSpPr>
        <p:sp>
          <p:nvSpPr>
            <p:cNvPr id="7" name="Google Shape;171;p27">
              <a:extLst>
                <a:ext uri="{FF2B5EF4-FFF2-40B4-BE49-F238E27FC236}">
                  <a16:creationId xmlns:a16="http://schemas.microsoft.com/office/drawing/2014/main" xmlns="" id="{351EA59A-F5BF-3F6B-45E5-1536CE93D38E}"/>
                </a:ext>
              </a:extLst>
            </p:cNvPr>
            <p:cNvSpPr txBox="1"/>
            <p:nvPr/>
          </p:nvSpPr>
          <p:spPr>
            <a:xfrm>
              <a:off x="281025" y="2019611"/>
              <a:ext cx="1707301" cy="76308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Fatores </a:t>
              </a:r>
              <a:endParaRPr sz="1200"/>
            </a:p>
            <a:p>
              <a:r>
                <a:rPr lang="pt-BR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internos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2;p27">
              <a:extLst>
                <a:ext uri="{FF2B5EF4-FFF2-40B4-BE49-F238E27FC236}">
                  <a16:creationId xmlns:a16="http://schemas.microsoft.com/office/drawing/2014/main" xmlns="" id="{0EF93B9E-1919-5CB1-9262-F0D606F847FA}"/>
                </a:ext>
              </a:extLst>
            </p:cNvPr>
            <p:cNvSpPr/>
            <p:nvPr/>
          </p:nvSpPr>
          <p:spPr>
            <a:xfrm>
              <a:off x="1466833" y="1342233"/>
              <a:ext cx="3671400" cy="20931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DA9DB"/>
                </a:gs>
              </a:gsLst>
              <a:lin ang="5400012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rgbClr val="0000FF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Conurbação com São Paulo, São Caetano e São Bernardo do Campo </a:t>
              </a:r>
              <a:r>
                <a:rPr lang="pt-BR" sz="1000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(agora, positivo para com o fornecimento de serviços)</a:t>
              </a:r>
              <a:endParaRPr sz="1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indent="-241294">
                <a:spcBef>
                  <a:spcPts val="300"/>
                </a:spcBef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infraestrutura urbana bem desenvolvida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indent="-241294">
                <a:spcBef>
                  <a:spcPts val="300"/>
                </a:spcBef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População com trabalhadores qualificados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73;p27">
              <a:extLst>
                <a:ext uri="{FF2B5EF4-FFF2-40B4-BE49-F238E27FC236}">
                  <a16:creationId xmlns:a16="http://schemas.microsoft.com/office/drawing/2014/main" xmlns="" id="{C17E425E-F6C0-A65A-46B3-50CF7F5ADD0B}"/>
                </a:ext>
              </a:extLst>
            </p:cNvPr>
            <p:cNvSpPr txBox="1"/>
            <p:nvPr/>
          </p:nvSpPr>
          <p:spPr>
            <a:xfrm>
              <a:off x="1374302" y="984880"/>
              <a:ext cx="1788300" cy="434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 dirty="0">
                  <a:solidFill>
                    <a:srgbClr val="1F4E79"/>
                  </a:solidFill>
                  <a:latin typeface="Calibri"/>
                  <a:ea typeface="Calibri"/>
                  <a:cs typeface="Calibri"/>
                  <a:sym typeface="Calibri"/>
                </a:rPr>
                <a:t>Fatores positivos</a:t>
              </a:r>
              <a:endParaRPr sz="1600" b="1" dirty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Google Shape;174;p27">
            <a:extLst>
              <a:ext uri="{FF2B5EF4-FFF2-40B4-BE49-F238E27FC236}">
                <a16:creationId xmlns:a16="http://schemas.microsoft.com/office/drawing/2014/main" xmlns="" id="{D65E8478-8CD1-24E8-EA91-E547AEC403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091" y="232870"/>
            <a:ext cx="8669100" cy="4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>
              <a:buSzPts val="2800"/>
            </a:pPr>
            <a:r>
              <a:rPr lang="pt-BR" sz="2400" dirty="0"/>
              <a:t>Período 1980-2000 </a:t>
            </a:r>
            <a:r>
              <a:rPr lang="pt-BR" sz="1600" dirty="0"/>
              <a:t>(período: década perdida, inflação e plano Real)</a:t>
            </a:r>
            <a:endParaRPr sz="2400" dirty="0"/>
          </a:p>
        </p:txBody>
      </p:sp>
      <p:grpSp>
        <p:nvGrpSpPr>
          <p:cNvPr id="11" name="Google Shape;175;p27">
            <a:extLst>
              <a:ext uri="{FF2B5EF4-FFF2-40B4-BE49-F238E27FC236}">
                <a16:creationId xmlns:a16="http://schemas.microsoft.com/office/drawing/2014/main" xmlns="" id="{D2E7D2CC-89CE-71B9-8E7B-400084DBD488}"/>
              </a:ext>
            </a:extLst>
          </p:cNvPr>
          <p:cNvGrpSpPr/>
          <p:nvPr/>
        </p:nvGrpSpPr>
        <p:grpSpPr>
          <a:xfrm>
            <a:off x="4789590" y="738482"/>
            <a:ext cx="3533387" cy="1838021"/>
            <a:chOff x="5188592" y="984638"/>
            <a:chExt cx="3827740" cy="2450695"/>
          </a:xfrm>
        </p:grpSpPr>
        <p:sp>
          <p:nvSpPr>
            <p:cNvPr id="12" name="Google Shape;176;p27">
              <a:extLst>
                <a:ext uri="{FF2B5EF4-FFF2-40B4-BE49-F238E27FC236}">
                  <a16:creationId xmlns:a16="http://schemas.microsoft.com/office/drawing/2014/main" xmlns="" id="{6EF287B0-7206-BE4C-9F53-0314C6D28D56}"/>
                </a:ext>
              </a:extLst>
            </p:cNvPr>
            <p:cNvSpPr/>
            <p:nvPr/>
          </p:nvSpPr>
          <p:spPr>
            <a:xfrm>
              <a:off x="5188592" y="1342233"/>
              <a:ext cx="3671400" cy="20931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E38E"/>
                </a:gs>
              </a:gsLst>
              <a:lin ang="5400012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165096">
                <a:buClr>
                  <a:schemeClr val="dk1"/>
                </a:buClr>
                <a:buSzPts val="1200"/>
              </a:pP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indent="-241294">
                <a:spcBef>
                  <a:spcPts val="300"/>
                </a:spcBef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Zoneamento ambiental restritivo ao desenvolvimento econômico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indent="-241294">
                <a:spcBef>
                  <a:spcPts val="300"/>
                </a:spcBef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Logística para escoamento da produção dificultada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/>
              <a:endParaRPr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77;p27">
              <a:extLst>
                <a:ext uri="{FF2B5EF4-FFF2-40B4-BE49-F238E27FC236}">
                  <a16:creationId xmlns:a16="http://schemas.microsoft.com/office/drawing/2014/main" xmlns="" id="{A35EA363-6F15-E726-9B4C-AE6CA9F071DF}"/>
                </a:ext>
              </a:extLst>
            </p:cNvPr>
            <p:cNvSpPr txBox="1"/>
            <p:nvPr/>
          </p:nvSpPr>
          <p:spPr>
            <a:xfrm>
              <a:off x="7166832" y="984638"/>
              <a:ext cx="1849500" cy="434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 dirty="0">
                  <a:solidFill>
                    <a:srgbClr val="923643"/>
                  </a:solidFill>
                  <a:latin typeface="Calibri"/>
                  <a:ea typeface="Calibri"/>
                  <a:cs typeface="Calibri"/>
                  <a:sym typeface="Calibri"/>
                </a:rPr>
                <a:t>Fatores negativos</a:t>
              </a:r>
              <a:endParaRPr sz="1600" b="1" dirty="0">
                <a:solidFill>
                  <a:srgbClr val="9236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178;p27">
            <a:extLst>
              <a:ext uri="{FF2B5EF4-FFF2-40B4-BE49-F238E27FC236}">
                <a16:creationId xmlns:a16="http://schemas.microsoft.com/office/drawing/2014/main" xmlns="" id="{A018257D-B440-5218-B27B-897C17BF761F}"/>
              </a:ext>
            </a:extLst>
          </p:cNvPr>
          <p:cNvGrpSpPr/>
          <p:nvPr/>
        </p:nvGrpSpPr>
        <p:grpSpPr>
          <a:xfrm>
            <a:off x="259415" y="2615266"/>
            <a:ext cx="7912796" cy="1569825"/>
            <a:chOff x="281025" y="3487018"/>
            <a:chExt cx="8571981" cy="2093100"/>
          </a:xfrm>
        </p:grpSpPr>
        <p:grpSp>
          <p:nvGrpSpPr>
            <p:cNvPr id="15" name="Google Shape;179;p27">
              <a:extLst>
                <a:ext uri="{FF2B5EF4-FFF2-40B4-BE49-F238E27FC236}">
                  <a16:creationId xmlns:a16="http://schemas.microsoft.com/office/drawing/2014/main" xmlns="" id="{A73CA36D-D655-7566-5867-25043E9FBB7A}"/>
                </a:ext>
              </a:extLst>
            </p:cNvPr>
            <p:cNvGrpSpPr/>
            <p:nvPr/>
          </p:nvGrpSpPr>
          <p:grpSpPr>
            <a:xfrm>
              <a:off x="281025" y="3487018"/>
              <a:ext cx="8571981" cy="2093100"/>
              <a:chOff x="281025" y="3487018"/>
              <a:chExt cx="8571981" cy="2093100"/>
            </a:xfrm>
          </p:grpSpPr>
          <p:sp>
            <p:nvSpPr>
              <p:cNvPr id="17" name="Google Shape;180;p27">
                <a:extLst>
                  <a:ext uri="{FF2B5EF4-FFF2-40B4-BE49-F238E27FC236}">
                    <a16:creationId xmlns:a16="http://schemas.microsoft.com/office/drawing/2014/main" xmlns="" id="{924BB3F0-320C-B60C-D86C-8CF2CE36CD46}"/>
                  </a:ext>
                </a:extLst>
              </p:cNvPr>
              <p:cNvSpPr txBox="1"/>
              <p:nvPr/>
            </p:nvSpPr>
            <p:spPr>
              <a:xfrm>
                <a:off x="281025" y="4204365"/>
                <a:ext cx="1185900" cy="763089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9125" tIns="39551" rIns="79125" bIns="39551" anchor="t" anchorCtr="0">
                <a:spAutoFit/>
              </a:bodyPr>
              <a:lstStyle/>
              <a:p>
                <a:r>
                  <a:rPr lang="pt-BR" sz="16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Fatores </a:t>
                </a:r>
                <a:endParaRPr sz="1200"/>
              </a:p>
              <a:p>
                <a:r>
                  <a:rPr lang="pt-BR" sz="16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externos</a:t>
                </a:r>
                <a:endParaRPr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1;p27">
                <a:extLst>
                  <a:ext uri="{FF2B5EF4-FFF2-40B4-BE49-F238E27FC236}">
                    <a16:creationId xmlns:a16="http://schemas.microsoft.com/office/drawing/2014/main" xmlns="" id="{D46B5E86-5194-E4CE-D07C-9A64A9C124FC}"/>
                  </a:ext>
                </a:extLst>
              </p:cNvPr>
              <p:cNvSpPr/>
              <p:nvPr/>
            </p:nvSpPr>
            <p:spPr>
              <a:xfrm>
                <a:off x="5181606" y="3487018"/>
                <a:ext cx="3671400" cy="2093100"/>
              </a:xfrm>
              <a:prstGeom prst="rect">
                <a:avLst/>
              </a:prstGeom>
              <a:gradFill>
                <a:gsLst>
                  <a:gs pos="0">
                    <a:schemeClr val="lt1"/>
                  </a:gs>
                  <a:gs pos="100000">
                    <a:srgbClr val="FFE38E"/>
                  </a:gs>
                </a:gsLst>
                <a:lin ang="5400012" scaled="0"/>
              </a:gra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9125" tIns="39551" rIns="79125" bIns="39551" anchor="ctr" anchorCtr="0">
                <a:noAutofit/>
              </a:bodyPr>
              <a:lstStyle/>
              <a:p>
                <a:pPr marL="241294" indent="-241294"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pt-BR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Crise da década de 1980</a:t>
                </a:r>
                <a:endParaRPr sz="1200" dirty="0"/>
              </a:p>
              <a:p>
                <a:pPr marL="241294" indent="-241294">
                  <a:spcBef>
                    <a:spcPts val="300"/>
                  </a:spcBef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pt-BR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Concessão ferroviária com característica monopolista (1996)</a:t>
                </a:r>
                <a:endParaRPr sz="1200" dirty="0"/>
              </a:p>
              <a:p>
                <a:pPr marL="241294" indent="-241294">
                  <a:spcBef>
                    <a:spcPts val="300"/>
                  </a:spcBef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pt-BR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Logística para escoamento da produção dificultada pelo tráfego em vias urbanas</a:t>
                </a:r>
                <a:endParaRPr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82;p27">
              <a:extLst>
                <a:ext uri="{FF2B5EF4-FFF2-40B4-BE49-F238E27FC236}">
                  <a16:creationId xmlns:a16="http://schemas.microsoft.com/office/drawing/2014/main" xmlns="" id="{554EE18D-47E1-78FE-3DD0-82ECE46BF4D5}"/>
                </a:ext>
              </a:extLst>
            </p:cNvPr>
            <p:cNvSpPr/>
            <p:nvPr/>
          </p:nvSpPr>
          <p:spPr>
            <a:xfrm>
              <a:off x="1459847" y="3487018"/>
              <a:ext cx="3671400" cy="20931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DA9DB"/>
                </a:gs>
              </a:gsLst>
              <a:lin ang="5400012" scaled="0"/>
            </a:gradFill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165096">
                <a:buClr>
                  <a:schemeClr val="dk1"/>
                </a:buClr>
                <a:buSzPts val="12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83;p27">
            <a:extLst>
              <a:ext uri="{FF2B5EF4-FFF2-40B4-BE49-F238E27FC236}">
                <a16:creationId xmlns:a16="http://schemas.microsoft.com/office/drawing/2014/main" xmlns="" id="{6E02B890-80B9-9683-C328-7CEF581FB4AF}"/>
              </a:ext>
            </a:extLst>
          </p:cNvPr>
          <p:cNvGrpSpPr/>
          <p:nvPr/>
        </p:nvGrpSpPr>
        <p:grpSpPr>
          <a:xfrm>
            <a:off x="6173315" y="2175304"/>
            <a:ext cx="2689544" cy="645915"/>
            <a:chOff x="6687590" y="2900401"/>
            <a:chExt cx="2913600" cy="861220"/>
          </a:xfrm>
        </p:grpSpPr>
        <p:sp>
          <p:nvSpPr>
            <p:cNvPr id="20" name="Google Shape;184;p27">
              <a:extLst>
                <a:ext uri="{FF2B5EF4-FFF2-40B4-BE49-F238E27FC236}">
                  <a16:creationId xmlns:a16="http://schemas.microsoft.com/office/drawing/2014/main" xmlns="" id="{3DCA597A-929C-17C0-9623-0B6F3E4D3B08}"/>
                </a:ext>
              </a:extLst>
            </p:cNvPr>
            <p:cNvSpPr/>
            <p:nvPr/>
          </p:nvSpPr>
          <p:spPr>
            <a:xfrm>
              <a:off x="6687590" y="3126221"/>
              <a:ext cx="2913600" cy="635400"/>
            </a:xfrm>
            <a:prstGeom prst="roundRect">
              <a:avLst>
                <a:gd name="adj" fmla="val 16667"/>
              </a:avLst>
            </a:prstGeom>
            <a:solidFill>
              <a:srgbClr val="92364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241294">
                <a:buClr>
                  <a:schemeClr val="lt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Ausência de novos projetos industriais de grande porte</a:t>
              </a:r>
              <a:endParaRPr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85;p27">
              <a:extLst>
                <a:ext uri="{FF2B5EF4-FFF2-40B4-BE49-F238E27FC236}">
                  <a16:creationId xmlns:a16="http://schemas.microsoft.com/office/drawing/2014/main" xmlns="" id="{BD27FFE4-CE9A-4139-0468-DDCC6686BAB8}"/>
                </a:ext>
              </a:extLst>
            </p:cNvPr>
            <p:cNvSpPr txBox="1"/>
            <p:nvPr/>
          </p:nvSpPr>
          <p:spPr>
            <a:xfrm>
              <a:off x="8346365" y="2900401"/>
              <a:ext cx="1142100" cy="311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0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Matriz de Risco</a:t>
              </a:r>
              <a:endParaRPr sz="1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86;p27">
              <a:extLst>
                <a:ext uri="{FF2B5EF4-FFF2-40B4-BE49-F238E27FC236}">
                  <a16:creationId xmlns:a16="http://schemas.microsoft.com/office/drawing/2014/main" xmlns="" id="{3A9F60AB-E2A3-2B4B-8D93-DEC4CB9547D8}"/>
                </a:ext>
              </a:extLst>
            </p:cNvPr>
            <p:cNvSpPr/>
            <p:nvPr/>
          </p:nvSpPr>
          <p:spPr>
            <a:xfrm rot="-5400000">
              <a:off x="9345287" y="2994409"/>
              <a:ext cx="286500" cy="144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92364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algn="ctr"/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187;p27">
            <a:extLst>
              <a:ext uri="{FF2B5EF4-FFF2-40B4-BE49-F238E27FC236}">
                <a16:creationId xmlns:a16="http://schemas.microsoft.com/office/drawing/2014/main" xmlns="" id="{9F529A34-20B2-8A9C-A60D-E329A28AA14E}"/>
              </a:ext>
            </a:extLst>
          </p:cNvPr>
          <p:cNvGrpSpPr/>
          <p:nvPr/>
        </p:nvGrpSpPr>
        <p:grpSpPr>
          <a:xfrm>
            <a:off x="2853369" y="603218"/>
            <a:ext cx="3850232" cy="2145257"/>
            <a:chOff x="3091073" y="804286"/>
            <a:chExt cx="4170980" cy="2860342"/>
          </a:xfrm>
        </p:grpSpPr>
        <p:sp>
          <p:nvSpPr>
            <p:cNvPr id="24" name="Google Shape;188;p27">
              <a:extLst>
                <a:ext uri="{FF2B5EF4-FFF2-40B4-BE49-F238E27FC236}">
                  <a16:creationId xmlns:a16="http://schemas.microsoft.com/office/drawing/2014/main" xmlns="" id="{DA8928C0-9E6F-41A9-FCA0-F219B5F7684B}"/>
                </a:ext>
              </a:extLst>
            </p:cNvPr>
            <p:cNvSpPr/>
            <p:nvPr/>
          </p:nvSpPr>
          <p:spPr>
            <a:xfrm rot="2700000">
              <a:off x="4991147" y="3412615"/>
              <a:ext cx="360200" cy="14382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7F7F7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algn="ctr"/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" name="Google Shape;189;p27">
              <a:extLst>
                <a:ext uri="{FF2B5EF4-FFF2-40B4-BE49-F238E27FC236}">
                  <a16:creationId xmlns:a16="http://schemas.microsoft.com/office/drawing/2014/main" xmlns="" id="{B6EFBA64-74C1-BD27-B0B9-98A3FE52AB6E}"/>
                </a:ext>
              </a:extLst>
            </p:cNvPr>
            <p:cNvGrpSpPr/>
            <p:nvPr/>
          </p:nvGrpSpPr>
          <p:grpSpPr>
            <a:xfrm>
              <a:off x="3091073" y="804286"/>
              <a:ext cx="4170980" cy="1060009"/>
              <a:chOff x="3091073" y="804286"/>
              <a:chExt cx="4170980" cy="1060009"/>
            </a:xfrm>
          </p:grpSpPr>
          <p:sp>
            <p:nvSpPr>
              <p:cNvPr id="26" name="Google Shape;190;p27">
                <a:extLst>
                  <a:ext uri="{FF2B5EF4-FFF2-40B4-BE49-F238E27FC236}">
                    <a16:creationId xmlns:a16="http://schemas.microsoft.com/office/drawing/2014/main" xmlns="" id="{067D2771-D272-9A17-85CB-ED77DFA99204}"/>
                  </a:ext>
                </a:extLst>
              </p:cNvPr>
              <p:cNvSpPr/>
              <p:nvPr/>
            </p:nvSpPr>
            <p:spPr>
              <a:xfrm>
                <a:off x="3091073" y="804286"/>
                <a:ext cx="4148544" cy="791935"/>
              </a:xfrm>
              <a:prstGeom prst="roundRect">
                <a:avLst>
                  <a:gd name="adj" fmla="val 16667"/>
                </a:avLst>
              </a:prstGeom>
              <a:solidFill>
                <a:srgbClr val="7F7F7F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9125" tIns="39551" rIns="79125" bIns="39551" anchor="ctr" anchorCtr="0">
                <a:noAutofit/>
              </a:bodyPr>
              <a:lstStyle/>
              <a:p>
                <a:pPr marL="241294" indent="-241294">
                  <a:buClr>
                    <a:schemeClr val="lt1"/>
                  </a:buClr>
                  <a:buSzPts val="1200"/>
                  <a:buFont typeface="Arial"/>
                  <a:buChar char="•"/>
                </a:pPr>
                <a:r>
                  <a:rPr lang="pt-BR" sz="12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Manutenção da indústria de media alta tecnologia, serviços e adm. pública</a:t>
                </a:r>
                <a:endParaRPr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41294" indent="-241294">
                  <a:buClr>
                    <a:schemeClr val="lt1"/>
                  </a:buClr>
                  <a:buSzPts val="1200"/>
                  <a:buFont typeface="Arial"/>
                  <a:buChar char="•"/>
                </a:pPr>
                <a:r>
                  <a:rPr lang="pt-BR" sz="12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Compensação da perda industrial pelos serviços</a:t>
                </a:r>
                <a:endParaRPr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91;p27">
                <a:extLst>
                  <a:ext uri="{FF2B5EF4-FFF2-40B4-BE49-F238E27FC236}">
                    <a16:creationId xmlns:a16="http://schemas.microsoft.com/office/drawing/2014/main" xmlns="" id="{D433DD86-74B8-D30C-506C-23052963EE75}"/>
                  </a:ext>
                </a:extLst>
              </p:cNvPr>
              <p:cNvSpPr txBox="1"/>
              <p:nvPr/>
            </p:nvSpPr>
            <p:spPr>
              <a:xfrm>
                <a:off x="5582653" y="1552611"/>
                <a:ext cx="1679400" cy="311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9125" tIns="39551" rIns="79125" bIns="39551" anchor="t" anchorCtr="0">
                <a:spAutoFit/>
              </a:bodyPr>
              <a:lstStyle/>
              <a:p>
                <a:r>
                  <a:rPr lang="pt-BR" sz="1000" dirty="0">
                    <a:solidFill>
                      <a:srgbClr val="75707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Matriz de Sobrevivência</a:t>
                </a:r>
                <a:endParaRPr sz="1000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" name="Sinal de Multiplicação 27">
            <a:extLst>
              <a:ext uri="{FF2B5EF4-FFF2-40B4-BE49-F238E27FC236}">
                <a16:creationId xmlns:a16="http://schemas.microsoft.com/office/drawing/2014/main" xmlns="" id="{467DA22A-5D06-9C34-F42F-B5151BC831ED}"/>
              </a:ext>
            </a:extLst>
          </p:cNvPr>
          <p:cNvSpPr/>
          <p:nvPr/>
        </p:nvSpPr>
        <p:spPr>
          <a:xfrm>
            <a:off x="2717800" y="3230881"/>
            <a:ext cx="457200" cy="421640"/>
          </a:xfrm>
          <a:prstGeom prst="mathMultiply">
            <a:avLst>
              <a:gd name="adj1" fmla="val 1508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206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CFBB1E8-68EA-A1AF-0A74-C8E3908E7EB8}"/>
              </a:ext>
            </a:extLst>
          </p:cNvPr>
          <p:cNvSpPr/>
          <p:nvPr/>
        </p:nvSpPr>
        <p:spPr>
          <a:xfrm>
            <a:off x="289322" y="564357"/>
            <a:ext cx="271463" cy="22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oogle Shape;196;p28">
            <a:extLst>
              <a:ext uri="{FF2B5EF4-FFF2-40B4-BE49-F238E27FC236}">
                <a16:creationId xmlns:a16="http://schemas.microsoft.com/office/drawing/2014/main" xmlns="" id="{CCCE7CE3-BEAF-67E2-4DF4-1060F431D9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8400" y="234004"/>
            <a:ext cx="9182400" cy="41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>
              <a:buSzPts val="2800"/>
            </a:pPr>
            <a:r>
              <a:rPr lang="pt-BR" sz="2400" dirty="0"/>
              <a:t>Período 2000-2020 </a:t>
            </a:r>
            <a:r>
              <a:rPr lang="pt-BR" sz="1600" dirty="0"/>
              <a:t>(período: desindustrialização, serviços e terciarização)</a:t>
            </a:r>
            <a:endParaRPr sz="1600" dirty="0"/>
          </a:p>
        </p:txBody>
      </p:sp>
      <p:sp>
        <p:nvSpPr>
          <p:cNvPr id="6" name="Google Shape;202;p28">
            <a:extLst>
              <a:ext uri="{FF2B5EF4-FFF2-40B4-BE49-F238E27FC236}">
                <a16:creationId xmlns:a16="http://schemas.microsoft.com/office/drawing/2014/main" xmlns="" id="{F34713A0-E660-24F3-82E9-17E15D98A34E}"/>
              </a:ext>
            </a:extLst>
          </p:cNvPr>
          <p:cNvSpPr txBox="1"/>
          <p:nvPr/>
        </p:nvSpPr>
        <p:spPr>
          <a:xfrm>
            <a:off x="1376991" y="3751064"/>
            <a:ext cx="3171600" cy="85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 marL="241294" indent="-241294">
              <a:buClr>
                <a:schemeClr val="dk1"/>
              </a:buClr>
              <a:buSzPts val="1200"/>
              <a:buFont typeface="Arial"/>
              <a:buChar char="•"/>
            </a:pPr>
            <a:r>
              <a:rPr lang="pt-B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Provável redução do emprego, mas não do trabalho (residência remota)</a:t>
            </a:r>
            <a:endParaRPr sz="1200"/>
          </a:p>
          <a:p>
            <a:pPr marL="241294" indent="-241294">
              <a:spcBef>
                <a:spcPts val="300"/>
              </a:spcBef>
              <a:buClr>
                <a:schemeClr val="dk1"/>
              </a:buClr>
              <a:buSzPts val="1200"/>
              <a:buFont typeface="Arial"/>
              <a:buChar char="•"/>
            </a:pPr>
            <a:r>
              <a:rPr lang="pt-B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Melhoria do transporte ferroviário de passageiros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oogle Shape;203;p28">
            <a:extLst>
              <a:ext uri="{FF2B5EF4-FFF2-40B4-BE49-F238E27FC236}">
                <a16:creationId xmlns:a16="http://schemas.microsoft.com/office/drawing/2014/main" xmlns="" id="{12DBCCDB-798A-E6B2-944C-F329E60BF65A}"/>
              </a:ext>
            </a:extLst>
          </p:cNvPr>
          <p:cNvGrpSpPr/>
          <p:nvPr/>
        </p:nvGrpSpPr>
        <p:grpSpPr>
          <a:xfrm>
            <a:off x="295603" y="3680432"/>
            <a:ext cx="7876608" cy="1048051"/>
            <a:chOff x="320227" y="3487019"/>
            <a:chExt cx="8532779" cy="1397400"/>
          </a:xfrm>
        </p:grpSpPr>
        <p:grpSp>
          <p:nvGrpSpPr>
            <p:cNvPr id="8" name="Google Shape;204;p28">
              <a:extLst>
                <a:ext uri="{FF2B5EF4-FFF2-40B4-BE49-F238E27FC236}">
                  <a16:creationId xmlns:a16="http://schemas.microsoft.com/office/drawing/2014/main" xmlns="" id="{23B56CAE-8B12-1265-6F76-CFB44A9F4E89}"/>
                </a:ext>
              </a:extLst>
            </p:cNvPr>
            <p:cNvGrpSpPr/>
            <p:nvPr/>
          </p:nvGrpSpPr>
          <p:grpSpPr>
            <a:xfrm>
              <a:off x="320227" y="3487019"/>
              <a:ext cx="8532779" cy="1397400"/>
              <a:chOff x="320227" y="3487019"/>
              <a:chExt cx="8532779" cy="1397400"/>
            </a:xfrm>
          </p:grpSpPr>
          <p:sp>
            <p:nvSpPr>
              <p:cNvPr id="10" name="Google Shape;205;p28">
                <a:extLst>
                  <a:ext uri="{FF2B5EF4-FFF2-40B4-BE49-F238E27FC236}">
                    <a16:creationId xmlns:a16="http://schemas.microsoft.com/office/drawing/2014/main" xmlns="" id="{AA04159B-6361-8E97-C7C0-80B3AD0DEB1B}"/>
                  </a:ext>
                </a:extLst>
              </p:cNvPr>
              <p:cNvSpPr txBox="1"/>
              <p:nvPr/>
            </p:nvSpPr>
            <p:spPr>
              <a:xfrm>
                <a:off x="320227" y="3841229"/>
                <a:ext cx="1185900" cy="763089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dash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9125" tIns="39551" rIns="79125" bIns="39551" anchor="t" anchorCtr="0">
                <a:spAutoFit/>
              </a:bodyPr>
              <a:lstStyle/>
              <a:p>
                <a:r>
                  <a:rPr lang="pt-BR" sz="16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Fatores </a:t>
                </a:r>
                <a:endParaRPr sz="1200"/>
              </a:p>
              <a:p>
                <a:r>
                  <a:rPr lang="pt-BR" sz="16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externos</a:t>
                </a:r>
                <a:endParaRPr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206;p28">
                <a:extLst>
                  <a:ext uri="{FF2B5EF4-FFF2-40B4-BE49-F238E27FC236}">
                    <a16:creationId xmlns:a16="http://schemas.microsoft.com/office/drawing/2014/main" xmlns="" id="{AE9A3A13-714B-3DB2-6028-891CDAA02986}"/>
                  </a:ext>
                </a:extLst>
              </p:cNvPr>
              <p:cNvSpPr/>
              <p:nvPr/>
            </p:nvSpPr>
            <p:spPr>
              <a:xfrm>
                <a:off x="5181606" y="3487019"/>
                <a:ext cx="3671400" cy="1397400"/>
              </a:xfrm>
              <a:prstGeom prst="rect">
                <a:avLst/>
              </a:prstGeom>
              <a:gradFill>
                <a:gsLst>
                  <a:gs pos="0">
                    <a:schemeClr val="lt1"/>
                  </a:gs>
                  <a:gs pos="100000">
                    <a:srgbClr val="FFE38E"/>
                  </a:gs>
                </a:gsLst>
                <a:lin ang="5400012" scaled="0"/>
              </a:gra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9125" tIns="39551" rIns="79125" bIns="39551" anchor="ctr" anchorCtr="0">
                <a:noAutofit/>
              </a:bodyPr>
              <a:lstStyle/>
              <a:p>
                <a:pPr marL="241294" indent="-241294"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pt-BR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Desindutrialização nacional (especialmente em grandes centros urbanos)</a:t>
                </a:r>
                <a:endParaRPr sz="1200"/>
              </a:p>
              <a:p>
                <a:pPr marL="241294" indent="-241294">
                  <a:spcBef>
                    <a:spcPts val="300"/>
                  </a:spcBef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pt-BR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Aumento da competitividade com importados</a:t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41294" indent="-241294">
                  <a:spcBef>
                    <a:spcPts val="300"/>
                  </a:spcBef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pt-BR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Guerra fiscal (ICMS)</a:t>
                </a:r>
                <a:endParaRPr sz="1200"/>
              </a:p>
            </p:txBody>
          </p:sp>
        </p:grpSp>
        <p:sp>
          <p:nvSpPr>
            <p:cNvPr id="9" name="Google Shape;207;p28">
              <a:extLst>
                <a:ext uri="{FF2B5EF4-FFF2-40B4-BE49-F238E27FC236}">
                  <a16:creationId xmlns:a16="http://schemas.microsoft.com/office/drawing/2014/main" xmlns="" id="{B61F14BE-0A74-BE03-9F7E-B7B0FFC0B6D4}"/>
                </a:ext>
              </a:extLst>
            </p:cNvPr>
            <p:cNvSpPr/>
            <p:nvPr/>
          </p:nvSpPr>
          <p:spPr>
            <a:xfrm>
              <a:off x="1459847" y="3487019"/>
              <a:ext cx="3671400" cy="1397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8DA9DB"/>
                </a:gs>
              </a:gsLst>
              <a:lin ang="5400012" scaled="0"/>
            </a:gradFill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marL="241294" indent="-165096">
                <a:buClr>
                  <a:schemeClr val="dk1"/>
                </a:buClr>
                <a:buSzPts val="1200"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213;p28">
            <a:extLst>
              <a:ext uri="{FF2B5EF4-FFF2-40B4-BE49-F238E27FC236}">
                <a16:creationId xmlns:a16="http://schemas.microsoft.com/office/drawing/2014/main" xmlns="" id="{65E28ABE-8400-49CD-5206-ED16C7EA56F1}"/>
              </a:ext>
            </a:extLst>
          </p:cNvPr>
          <p:cNvGrpSpPr/>
          <p:nvPr/>
        </p:nvGrpSpPr>
        <p:grpSpPr>
          <a:xfrm>
            <a:off x="4789590" y="756701"/>
            <a:ext cx="3522620" cy="2445552"/>
            <a:chOff x="5188592" y="940810"/>
            <a:chExt cx="3816076" cy="2528424"/>
          </a:xfrm>
        </p:grpSpPr>
        <p:sp>
          <p:nvSpPr>
            <p:cNvPr id="18" name="Google Shape;214;p28">
              <a:extLst>
                <a:ext uri="{FF2B5EF4-FFF2-40B4-BE49-F238E27FC236}">
                  <a16:creationId xmlns:a16="http://schemas.microsoft.com/office/drawing/2014/main" xmlns="" id="{07102DA6-7906-D820-D8BB-2A558378C93A}"/>
                </a:ext>
              </a:extLst>
            </p:cNvPr>
            <p:cNvSpPr/>
            <p:nvPr/>
          </p:nvSpPr>
          <p:spPr>
            <a:xfrm>
              <a:off x="5188592" y="1203370"/>
              <a:ext cx="3671401" cy="2265864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E38E"/>
                </a:gs>
              </a:gsLst>
              <a:lin ang="5400012" scaled="0"/>
            </a:gra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t" anchorCtr="0">
              <a:noAutofit/>
            </a:bodyPr>
            <a:lstStyle/>
            <a:p>
              <a:pPr marL="241294" indent="-241294">
                <a:buClr>
                  <a:schemeClr val="dk1"/>
                </a:buClr>
                <a:buSzPts val="1200"/>
                <a:buFont typeface="Arial"/>
                <a:buChar char="•"/>
              </a:pPr>
              <a:endParaRPr lang="pt-B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indent="-241294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Restrições ambientais</a:t>
              </a:r>
            </a:p>
            <a:p>
              <a:pPr marL="241294" indent="-241294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Falta de acesso rodoviário </a:t>
              </a:r>
            </a:p>
            <a:p>
              <a:pPr marL="241294" indent="-241294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Guerra Fiscal (ISSQN) – alíquotas altas em grupos de serviços em expansão </a:t>
              </a:r>
              <a:endParaRPr sz="1200" dirty="0"/>
            </a:p>
          </p:txBody>
        </p:sp>
        <p:sp>
          <p:nvSpPr>
            <p:cNvPr id="19" name="Google Shape;215;p28">
              <a:extLst>
                <a:ext uri="{FF2B5EF4-FFF2-40B4-BE49-F238E27FC236}">
                  <a16:creationId xmlns:a16="http://schemas.microsoft.com/office/drawing/2014/main" xmlns="" id="{EDF7B229-FE9E-1189-4707-B20325AD7AF9}"/>
                </a:ext>
              </a:extLst>
            </p:cNvPr>
            <p:cNvSpPr txBox="1"/>
            <p:nvPr/>
          </p:nvSpPr>
          <p:spPr>
            <a:xfrm>
              <a:off x="7155168" y="940810"/>
              <a:ext cx="1849500" cy="337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600" b="1" dirty="0">
                  <a:solidFill>
                    <a:srgbClr val="923643"/>
                  </a:solidFill>
                  <a:latin typeface="Calibri"/>
                  <a:ea typeface="Calibri"/>
                  <a:cs typeface="Calibri"/>
                  <a:sym typeface="Calibri"/>
                </a:rPr>
                <a:t>Fatores negativos</a:t>
              </a:r>
              <a:endParaRPr sz="1600" b="1" dirty="0">
                <a:solidFill>
                  <a:srgbClr val="9236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16;p28">
            <a:extLst>
              <a:ext uri="{FF2B5EF4-FFF2-40B4-BE49-F238E27FC236}">
                <a16:creationId xmlns:a16="http://schemas.microsoft.com/office/drawing/2014/main" xmlns="" id="{70265FEE-41FC-A95F-20B9-66AAD76E3C9E}"/>
              </a:ext>
            </a:extLst>
          </p:cNvPr>
          <p:cNvGrpSpPr/>
          <p:nvPr/>
        </p:nvGrpSpPr>
        <p:grpSpPr>
          <a:xfrm>
            <a:off x="259416" y="760930"/>
            <a:ext cx="4483689" cy="2427757"/>
            <a:chOff x="281025" y="1014571"/>
            <a:chExt cx="4857208" cy="3237009"/>
          </a:xfrm>
        </p:grpSpPr>
        <p:grpSp>
          <p:nvGrpSpPr>
            <p:cNvPr id="21" name="Google Shape;217;p28">
              <a:extLst>
                <a:ext uri="{FF2B5EF4-FFF2-40B4-BE49-F238E27FC236}">
                  <a16:creationId xmlns:a16="http://schemas.microsoft.com/office/drawing/2014/main" xmlns="" id="{9D01EDB9-F6D4-3412-E187-9BE07805589F}"/>
                </a:ext>
              </a:extLst>
            </p:cNvPr>
            <p:cNvGrpSpPr/>
            <p:nvPr/>
          </p:nvGrpSpPr>
          <p:grpSpPr>
            <a:xfrm>
              <a:off x="281025" y="1014571"/>
              <a:ext cx="4857208" cy="3236462"/>
              <a:chOff x="281025" y="1014571"/>
              <a:chExt cx="4857208" cy="3236462"/>
            </a:xfrm>
          </p:grpSpPr>
          <p:sp>
            <p:nvSpPr>
              <p:cNvPr id="23" name="Google Shape;218;p28">
                <a:extLst>
                  <a:ext uri="{FF2B5EF4-FFF2-40B4-BE49-F238E27FC236}">
                    <a16:creationId xmlns:a16="http://schemas.microsoft.com/office/drawing/2014/main" xmlns="" id="{3AADB434-8A1C-CC3C-6806-0C5B8A01F40A}"/>
                  </a:ext>
                </a:extLst>
              </p:cNvPr>
              <p:cNvSpPr txBox="1"/>
              <p:nvPr/>
            </p:nvSpPr>
            <p:spPr>
              <a:xfrm>
                <a:off x="281025" y="2019611"/>
                <a:ext cx="1707301" cy="763089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9125" tIns="39551" rIns="79125" bIns="39551" anchor="t" anchorCtr="0">
                <a:spAutoFit/>
              </a:bodyPr>
              <a:lstStyle/>
              <a:p>
                <a:r>
                  <a:rPr lang="pt-BR" sz="16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Fatores </a:t>
                </a:r>
                <a:endParaRPr sz="1200"/>
              </a:p>
              <a:p>
                <a:r>
                  <a:rPr lang="pt-BR" sz="16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internos</a:t>
                </a:r>
                <a:endParaRPr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19;p28">
                <a:extLst>
                  <a:ext uri="{FF2B5EF4-FFF2-40B4-BE49-F238E27FC236}">
                    <a16:creationId xmlns:a16="http://schemas.microsoft.com/office/drawing/2014/main" xmlns="" id="{6E607BDF-F994-C26C-32C8-B49F9784EF3D}"/>
                  </a:ext>
                </a:extLst>
              </p:cNvPr>
              <p:cNvSpPr/>
              <p:nvPr/>
            </p:nvSpPr>
            <p:spPr>
              <a:xfrm>
                <a:off x="1466833" y="1342233"/>
                <a:ext cx="3671400" cy="2908800"/>
              </a:xfrm>
              <a:prstGeom prst="rect">
                <a:avLst/>
              </a:prstGeom>
              <a:gradFill>
                <a:gsLst>
                  <a:gs pos="0">
                    <a:schemeClr val="lt1"/>
                  </a:gs>
                  <a:gs pos="100000">
                    <a:srgbClr val="8DA9DB"/>
                  </a:gs>
                </a:gsLst>
                <a:lin ang="5400012" scaled="0"/>
              </a:gra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9125" tIns="39551" rIns="79125" bIns="39551" anchor="ctr" anchorCtr="0">
                <a:noAutofit/>
              </a:bodyPr>
              <a:lstStyle/>
              <a:p>
                <a:pPr marL="241294" indent="-165096">
                  <a:buClr>
                    <a:schemeClr val="dk1"/>
                  </a:buClr>
                  <a:buSzPts val="1200"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20;p28">
                <a:extLst>
                  <a:ext uri="{FF2B5EF4-FFF2-40B4-BE49-F238E27FC236}">
                    <a16:creationId xmlns:a16="http://schemas.microsoft.com/office/drawing/2014/main" xmlns="" id="{8549B4F2-2543-5C00-3C42-07F145A60D2D}"/>
                  </a:ext>
                </a:extLst>
              </p:cNvPr>
              <p:cNvSpPr txBox="1"/>
              <p:nvPr/>
            </p:nvSpPr>
            <p:spPr>
              <a:xfrm>
                <a:off x="1367588" y="1014571"/>
                <a:ext cx="1788300" cy="4347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9125" tIns="39551" rIns="79125" bIns="39551" anchor="t" anchorCtr="0">
                <a:spAutoFit/>
              </a:bodyPr>
              <a:lstStyle/>
              <a:p>
                <a:r>
                  <a:rPr lang="pt-BR" sz="1600" b="1" dirty="0">
                    <a:solidFill>
                      <a:srgbClr val="1F4E7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Fatores positivos</a:t>
                </a:r>
                <a:endParaRPr sz="1600" b="1" dirty="0">
                  <a:solidFill>
                    <a:srgbClr val="1F4E7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21;p28">
              <a:extLst>
                <a:ext uri="{FF2B5EF4-FFF2-40B4-BE49-F238E27FC236}">
                  <a16:creationId xmlns:a16="http://schemas.microsoft.com/office/drawing/2014/main" xmlns="" id="{D7BEDCE7-2219-8F27-A975-1E3FC7A6A278}"/>
                </a:ext>
              </a:extLst>
            </p:cNvPr>
            <p:cNvSpPr txBox="1"/>
            <p:nvPr/>
          </p:nvSpPr>
          <p:spPr>
            <a:xfrm>
              <a:off x="1602136" y="1340896"/>
              <a:ext cx="3400800" cy="2910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pPr marL="241294" indent="-241294"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Expansão de Serviços Intensivos em conhecimento Social (saúde e educação); Serviços Não Intensivos em conhecimento e Serviços Intensivos em Conhecimento – Tecnologia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lvl="1" indent="-241294">
                <a:spcBef>
                  <a:spcPts val="1000"/>
                </a:spcBef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Município com bons equipamentos urbanos, provimento de serviços complexos e capacidade e expansão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41294" lvl="1" indent="-241294">
                <a:spcBef>
                  <a:spcPts val="1000"/>
                </a:spcBef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Distância próxima da capital com transportes públicos de alta capacidade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197;p28">
            <a:extLst>
              <a:ext uri="{FF2B5EF4-FFF2-40B4-BE49-F238E27FC236}">
                <a16:creationId xmlns:a16="http://schemas.microsoft.com/office/drawing/2014/main" xmlns="" id="{F381285A-12E8-0D34-DB8C-1912A62486D8}"/>
              </a:ext>
            </a:extLst>
          </p:cNvPr>
          <p:cNvGrpSpPr/>
          <p:nvPr/>
        </p:nvGrpSpPr>
        <p:grpSpPr>
          <a:xfrm>
            <a:off x="188805" y="3018517"/>
            <a:ext cx="4468343" cy="624276"/>
            <a:chOff x="-4806" y="2847391"/>
            <a:chExt cx="5884043" cy="832368"/>
          </a:xfrm>
        </p:grpSpPr>
        <p:sp>
          <p:nvSpPr>
            <p:cNvPr id="27" name="Google Shape;198;p28">
              <a:extLst>
                <a:ext uri="{FF2B5EF4-FFF2-40B4-BE49-F238E27FC236}">
                  <a16:creationId xmlns:a16="http://schemas.microsoft.com/office/drawing/2014/main" xmlns="" id="{D0D3A410-D136-4AB2-2614-158F98192D50}"/>
                </a:ext>
              </a:extLst>
            </p:cNvPr>
            <p:cNvSpPr/>
            <p:nvPr/>
          </p:nvSpPr>
          <p:spPr>
            <a:xfrm>
              <a:off x="-4806" y="3170108"/>
              <a:ext cx="5884043" cy="509651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>
                <a:buClr>
                  <a:schemeClr val="lt1"/>
                </a:buClr>
                <a:buSzPts val="1400"/>
              </a:pPr>
              <a:r>
                <a:rPr lang="pt-BR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Possibilidade de empresas individuais se instalarem em Santo André</a:t>
              </a:r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9;p28">
              <a:extLst>
                <a:ext uri="{FF2B5EF4-FFF2-40B4-BE49-F238E27FC236}">
                  <a16:creationId xmlns:a16="http://schemas.microsoft.com/office/drawing/2014/main" xmlns="" id="{B8D8E5F6-9D2F-1E32-E734-02072E003DE5}"/>
                </a:ext>
              </a:extLst>
            </p:cNvPr>
            <p:cNvSpPr txBox="1"/>
            <p:nvPr/>
          </p:nvSpPr>
          <p:spPr>
            <a:xfrm>
              <a:off x="186311" y="2847391"/>
              <a:ext cx="2480349" cy="332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9125" tIns="39551" rIns="79125" bIns="39551" anchor="t" anchorCtr="0">
              <a:spAutoFit/>
            </a:bodyPr>
            <a:lstStyle/>
            <a:p>
              <a:r>
                <a:rPr lang="pt-BR" sz="1100" dirty="0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Matriz Desenvolvimento</a:t>
              </a:r>
              <a:endParaRPr sz="11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01;p28">
              <a:extLst>
                <a:ext uri="{FF2B5EF4-FFF2-40B4-BE49-F238E27FC236}">
                  <a16:creationId xmlns:a16="http://schemas.microsoft.com/office/drawing/2014/main" xmlns="" id="{DABD1841-5D72-51F6-0877-647D35B32DA6}"/>
                </a:ext>
              </a:extLst>
            </p:cNvPr>
            <p:cNvSpPr/>
            <p:nvPr/>
          </p:nvSpPr>
          <p:spPr>
            <a:xfrm rot="16200000">
              <a:off x="-42483" y="2913312"/>
              <a:ext cx="307800" cy="2199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1E4E7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algn="ctr"/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08;p28">
            <a:extLst>
              <a:ext uri="{FF2B5EF4-FFF2-40B4-BE49-F238E27FC236}">
                <a16:creationId xmlns:a16="http://schemas.microsoft.com/office/drawing/2014/main" xmlns="" id="{C18C8971-42E4-119B-82EA-EC572D66ACDB}"/>
              </a:ext>
            </a:extLst>
          </p:cNvPr>
          <p:cNvGrpSpPr/>
          <p:nvPr/>
        </p:nvGrpSpPr>
        <p:grpSpPr>
          <a:xfrm>
            <a:off x="4716347" y="2505997"/>
            <a:ext cx="3537507" cy="1137564"/>
            <a:chOff x="4512606" y="1450698"/>
            <a:chExt cx="3832204" cy="1516752"/>
          </a:xfrm>
        </p:grpSpPr>
        <p:sp>
          <p:nvSpPr>
            <p:cNvPr id="13" name="Google Shape;209;p28">
              <a:extLst>
                <a:ext uri="{FF2B5EF4-FFF2-40B4-BE49-F238E27FC236}">
                  <a16:creationId xmlns:a16="http://schemas.microsoft.com/office/drawing/2014/main" xmlns="" id="{F5850B51-ACA2-D3F1-ECF7-9CC7CA8C1136}"/>
                </a:ext>
              </a:extLst>
            </p:cNvPr>
            <p:cNvSpPr/>
            <p:nvPr/>
          </p:nvSpPr>
          <p:spPr>
            <a:xfrm rot="4030657">
              <a:off x="4378493" y="2518581"/>
              <a:ext cx="443957" cy="175732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7F7F7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9125" tIns="39551" rIns="79125" bIns="39551" anchor="ctr" anchorCtr="0">
              <a:noAutofit/>
            </a:bodyPr>
            <a:lstStyle/>
            <a:p>
              <a:pPr algn="ctr"/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210;p28">
              <a:extLst>
                <a:ext uri="{FF2B5EF4-FFF2-40B4-BE49-F238E27FC236}">
                  <a16:creationId xmlns:a16="http://schemas.microsoft.com/office/drawing/2014/main" xmlns="" id="{D68C56B5-3B6C-0B82-4547-5DBD59C857B7}"/>
                </a:ext>
              </a:extLst>
            </p:cNvPr>
            <p:cNvGrpSpPr/>
            <p:nvPr/>
          </p:nvGrpSpPr>
          <p:grpSpPr>
            <a:xfrm>
              <a:off x="4806010" y="1450698"/>
              <a:ext cx="3538800" cy="1516752"/>
              <a:chOff x="4806010" y="1450698"/>
              <a:chExt cx="3538800" cy="1516752"/>
            </a:xfrm>
          </p:grpSpPr>
          <p:sp>
            <p:nvSpPr>
              <p:cNvPr id="15" name="Google Shape;211;p28">
                <a:extLst>
                  <a:ext uri="{FF2B5EF4-FFF2-40B4-BE49-F238E27FC236}">
                    <a16:creationId xmlns:a16="http://schemas.microsoft.com/office/drawing/2014/main" xmlns="" id="{B7376D5B-C430-7EE0-A5FB-690FAC572A52}"/>
                  </a:ext>
                </a:extLst>
              </p:cNvPr>
              <p:cNvSpPr txBox="1"/>
              <p:nvPr/>
            </p:nvSpPr>
            <p:spPr>
              <a:xfrm>
                <a:off x="4905650" y="1450698"/>
                <a:ext cx="1973699" cy="3322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9125" tIns="39551" rIns="79125" bIns="39551" anchor="t" anchorCtr="0">
                <a:spAutoFit/>
              </a:bodyPr>
              <a:lstStyle/>
              <a:p>
                <a:r>
                  <a:rPr lang="pt-BR" sz="1100" dirty="0">
                    <a:solidFill>
                      <a:srgbClr val="75707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Matriz de Sobrevivência</a:t>
                </a:r>
                <a:endParaRPr sz="1100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212;p28">
                <a:extLst>
                  <a:ext uri="{FF2B5EF4-FFF2-40B4-BE49-F238E27FC236}">
                    <a16:creationId xmlns:a16="http://schemas.microsoft.com/office/drawing/2014/main" xmlns="" id="{1083DC5C-3CAB-DF7F-2BE6-6A3D7A1D85DD}"/>
                  </a:ext>
                </a:extLst>
              </p:cNvPr>
              <p:cNvSpPr/>
              <p:nvPr/>
            </p:nvSpPr>
            <p:spPr>
              <a:xfrm>
                <a:off x="4806010" y="1714050"/>
                <a:ext cx="3538800" cy="1253400"/>
              </a:xfrm>
              <a:prstGeom prst="roundRect">
                <a:avLst>
                  <a:gd name="adj" fmla="val 16667"/>
                </a:avLst>
              </a:prstGeom>
              <a:solidFill>
                <a:srgbClr val="7F7F7F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9125" tIns="39551" rIns="79125" bIns="39551" anchor="ctr" anchorCtr="0">
                <a:noAutofit/>
              </a:bodyPr>
              <a:lstStyle/>
              <a:p>
                <a:r>
                  <a:rPr lang="pt-BR" sz="12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Indústria de média-alta tecnologia  com aporte de investimentos , mas:</a:t>
                </a:r>
                <a:endParaRPr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891" indent="-342891">
                  <a:buClr>
                    <a:schemeClr val="lt1"/>
                  </a:buClr>
                  <a:buSzPts val="1200"/>
                  <a:buFont typeface="Calibri"/>
                  <a:buAutoNum type="romanLcParenR"/>
                </a:pPr>
                <a:r>
                  <a:rPr lang="pt-BR" sz="12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sem  gerar aumento de emprego</a:t>
                </a:r>
                <a:endParaRPr sz="12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marL="342891" indent="-342891">
                  <a:buClr>
                    <a:schemeClr val="lt1"/>
                  </a:buClr>
                  <a:buSzPts val="1200"/>
                  <a:buFont typeface="Calibri"/>
                  <a:buAutoNum type="romanLcParenR"/>
                </a:pPr>
                <a:r>
                  <a:rPr lang="pt-BR" sz="12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com redução da Cota-Parte do ICMS</a:t>
                </a:r>
                <a:endParaRPr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2" name="Sinal de Multiplicação 31">
            <a:extLst>
              <a:ext uri="{FF2B5EF4-FFF2-40B4-BE49-F238E27FC236}">
                <a16:creationId xmlns:a16="http://schemas.microsoft.com/office/drawing/2014/main" xmlns="" id="{B526A85F-BDBB-6DD6-BE03-32ACB10928F0}"/>
              </a:ext>
            </a:extLst>
          </p:cNvPr>
          <p:cNvSpPr/>
          <p:nvPr/>
        </p:nvSpPr>
        <p:spPr>
          <a:xfrm>
            <a:off x="2738120" y="4023361"/>
            <a:ext cx="457200" cy="421640"/>
          </a:xfrm>
          <a:prstGeom prst="mathMultiply">
            <a:avLst>
              <a:gd name="adj1" fmla="val 1508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718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xfrm>
            <a:off x="161353" y="312070"/>
            <a:ext cx="8669100" cy="433818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000" dirty="0"/>
              <a:t>Quociente Vocacional – Santo André em relação à RMSP (2000 a 2020)</a:t>
            </a:r>
            <a:endParaRPr sz="2000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00000000-0008-0000-01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46967657"/>
              </p:ext>
            </p:extLst>
          </p:nvPr>
        </p:nvGraphicFramePr>
        <p:xfrm>
          <a:off x="695960" y="741681"/>
          <a:ext cx="7493000" cy="372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93387CF-571F-AD6F-22BE-53D4D050418E}"/>
              </a:ext>
            </a:extLst>
          </p:cNvPr>
          <p:cNvSpPr txBox="1"/>
          <p:nvPr/>
        </p:nvSpPr>
        <p:spPr>
          <a:xfrm>
            <a:off x="5461890" y="3915619"/>
            <a:ext cx="3489369" cy="4616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Ideal: </a:t>
            </a:r>
            <a:r>
              <a:rPr lang="en-US" sz="1200" i="1" dirty="0" err="1">
                <a:solidFill>
                  <a:schemeClr val="bg1"/>
                </a:solidFill>
              </a:rPr>
              <a:t>quadrante</a:t>
            </a:r>
            <a:r>
              <a:rPr lang="en-US" sz="1200" i="1" dirty="0">
                <a:solidFill>
                  <a:schemeClr val="bg1"/>
                </a:solidFill>
              </a:rPr>
              <a:t> superior </a:t>
            </a:r>
            <a:r>
              <a:rPr lang="en-US" sz="1200" i="1" dirty="0" err="1">
                <a:solidFill>
                  <a:schemeClr val="bg1"/>
                </a:solidFill>
              </a:rPr>
              <a:t>direito</a:t>
            </a:r>
            <a:endParaRPr lang="en-US" sz="1200" i="1" dirty="0">
              <a:solidFill>
                <a:schemeClr val="bg1"/>
              </a:solidFill>
            </a:endParaRPr>
          </a:p>
          <a:p>
            <a:r>
              <a:rPr lang="en-US" sz="1200" i="1" dirty="0" err="1">
                <a:solidFill>
                  <a:schemeClr val="bg1"/>
                </a:solidFill>
              </a:rPr>
              <a:t>Considerar</a:t>
            </a:r>
            <a:r>
              <a:rPr lang="en-US" sz="1200" i="1" dirty="0">
                <a:solidFill>
                  <a:schemeClr val="bg1"/>
                </a:solidFill>
              </a:rPr>
              <a:t>: </a:t>
            </a:r>
            <a:r>
              <a:rPr lang="en-US" sz="1200" i="1" dirty="0" err="1">
                <a:solidFill>
                  <a:schemeClr val="bg1"/>
                </a:solidFill>
              </a:rPr>
              <a:t>evolução</a:t>
            </a:r>
            <a:r>
              <a:rPr lang="en-US" sz="1200" i="1" dirty="0">
                <a:solidFill>
                  <a:schemeClr val="bg1"/>
                </a:solidFill>
              </a:rPr>
              <a:t> do </a:t>
            </a:r>
            <a:r>
              <a:rPr lang="en-US" sz="1200" i="1" dirty="0" err="1">
                <a:solidFill>
                  <a:schemeClr val="bg1"/>
                </a:solidFill>
              </a:rPr>
              <a:t>tamanho</a:t>
            </a:r>
            <a:r>
              <a:rPr lang="en-US" sz="1200" i="1" dirty="0">
                <a:solidFill>
                  <a:schemeClr val="bg1"/>
                </a:solidFill>
              </a:rPr>
              <a:t> dos </a:t>
            </a:r>
            <a:r>
              <a:rPr lang="en-US" sz="1200" i="1" dirty="0" err="1">
                <a:solidFill>
                  <a:schemeClr val="bg1"/>
                </a:solidFill>
              </a:rPr>
              <a:t>círculos</a:t>
            </a:r>
            <a:endParaRPr lang="pt-BR" sz="12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549AA693-9679-BBE3-7369-5849AC1BBBA1}"/>
              </a:ext>
            </a:extLst>
          </p:cNvPr>
          <p:cNvSpPr/>
          <p:nvPr/>
        </p:nvSpPr>
        <p:spPr>
          <a:xfrm>
            <a:off x="0" y="4576497"/>
            <a:ext cx="9144000" cy="567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97BE45BF-BBE8-1A89-A10F-16E2BE2DF01E}"/>
              </a:ext>
            </a:extLst>
          </p:cNvPr>
          <p:cNvSpPr/>
          <p:nvPr/>
        </p:nvSpPr>
        <p:spPr>
          <a:xfrm>
            <a:off x="0" y="0"/>
            <a:ext cx="9144000" cy="567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0E4D21-E9E7-5F7F-FE1E-18B6151EB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68580"/>
            <a:ext cx="3337425" cy="17459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98A1F76-C8C7-7663-F83D-DB75DF52D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1768606"/>
            <a:ext cx="3337427" cy="17820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2A8B6F0-5700-CCD5-1DED-47FF248D1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3451685"/>
            <a:ext cx="3241113" cy="16918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19665D6-1475-E935-84D2-EF40F8D6F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949" y="0"/>
            <a:ext cx="3241112" cy="172149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427A6F9-C13E-5AA6-9ECC-22BD21D13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531" y="1683680"/>
            <a:ext cx="3337425" cy="180453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4CE3BAC8-B561-9DB2-2816-4A6913EA1201}"/>
              </a:ext>
            </a:extLst>
          </p:cNvPr>
          <p:cNvSpPr/>
          <p:nvPr/>
        </p:nvSpPr>
        <p:spPr>
          <a:xfrm>
            <a:off x="6096000" y="4455161"/>
            <a:ext cx="1376680" cy="477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50F6EED2-0E9C-3045-F44A-4A9EC1F473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267"/>
          <a:stretch/>
        </p:blipFill>
        <p:spPr>
          <a:xfrm>
            <a:off x="4262047" y="3459984"/>
            <a:ext cx="3241113" cy="1647956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8C29A348-0E31-06AC-BF71-41503F7FFDEA}"/>
              </a:ext>
            </a:extLst>
          </p:cNvPr>
          <p:cNvSpPr/>
          <p:nvPr/>
        </p:nvSpPr>
        <p:spPr>
          <a:xfrm>
            <a:off x="7499873" y="663387"/>
            <a:ext cx="1604683" cy="3518647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xmlns="" id="{07694056-7877-66EE-DA8A-DFFB6DAE5545}"/>
              </a:ext>
            </a:extLst>
          </p:cNvPr>
          <p:cNvSpPr/>
          <p:nvPr/>
        </p:nvSpPr>
        <p:spPr>
          <a:xfrm>
            <a:off x="7562629" y="1331257"/>
            <a:ext cx="144000" cy="144000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E43F265A-63D5-E86B-03CA-FBEEFD594AA5}"/>
              </a:ext>
            </a:extLst>
          </p:cNvPr>
          <p:cNvSpPr txBox="1"/>
          <p:nvPr/>
        </p:nvSpPr>
        <p:spPr>
          <a:xfrm>
            <a:off x="7650177" y="1279994"/>
            <a:ext cx="1566440" cy="784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900" b="1" i="1" dirty="0">
                <a:solidFill>
                  <a:schemeClr val="tx1"/>
                </a:solidFill>
              </a:rPr>
              <a:t>Indústria media alta tecnologia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i="1" dirty="0">
                <a:solidFill>
                  <a:schemeClr val="tx1"/>
                </a:solidFill>
              </a:rPr>
              <a:t>Estabilizou tamanho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900" i="1" dirty="0">
                <a:solidFill>
                  <a:schemeClr val="tx1"/>
                </a:solidFill>
              </a:rPr>
              <a:t>Varia de posição</a:t>
            </a:r>
          </a:p>
          <a:p>
            <a:endParaRPr lang="pt-BR" sz="900" i="1" dirty="0">
              <a:solidFill>
                <a:schemeClr val="tx1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0EA3FB0A-CE75-2E04-AB90-1615AD5ACFEE}"/>
              </a:ext>
            </a:extLst>
          </p:cNvPr>
          <p:cNvSpPr/>
          <p:nvPr/>
        </p:nvSpPr>
        <p:spPr>
          <a:xfrm>
            <a:off x="7562629" y="775446"/>
            <a:ext cx="144000" cy="144000"/>
          </a:xfrm>
          <a:prstGeom prst="ellipse">
            <a:avLst/>
          </a:prstGeom>
          <a:solidFill>
            <a:srgbClr val="334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DCB88E4B-41C8-89FE-251D-F4659995D99A}"/>
              </a:ext>
            </a:extLst>
          </p:cNvPr>
          <p:cNvSpPr txBox="1"/>
          <p:nvPr/>
        </p:nvSpPr>
        <p:spPr>
          <a:xfrm>
            <a:off x="7650177" y="733148"/>
            <a:ext cx="153506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800" b="1" i="1" dirty="0">
                <a:solidFill>
                  <a:schemeClr val="tx1"/>
                </a:solidFill>
              </a:rPr>
              <a:t>Indústria alta tecnologia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i="1" dirty="0">
                <a:solidFill>
                  <a:schemeClr val="tx1"/>
                </a:solidFill>
              </a:rPr>
              <a:t>Reduziu tamanho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i="1" dirty="0">
                <a:solidFill>
                  <a:schemeClr val="tx1"/>
                </a:solidFill>
              </a:rPr>
              <a:t>Quadrantes inferiores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0AF18221-1E84-1AD0-2782-FF07350C0565}"/>
              </a:ext>
            </a:extLst>
          </p:cNvPr>
          <p:cNvSpPr/>
          <p:nvPr/>
        </p:nvSpPr>
        <p:spPr>
          <a:xfrm>
            <a:off x="7553664" y="2665877"/>
            <a:ext cx="144000" cy="144000"/>
          </a:xfrm>
          <a:prstGeom prst="ellipse">
            <a:avLst/>
          </a:prstGeom>
          <a:solidFill>
            <a:srgbClr val="C8A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xmlns="" id="{CFC8C731-AAE5-7A5C-781C-D57F8CD497C4}"/>
              </a:ext>
            </a:extLst>
          </p:cNvPr>
          <p:cNvSpPr txBox="1"/>
          <p:nvPr/>
        </p:nvSpPr>
        <p:spPr>
          <a:xfrm>
            <a:off x="7641212" y="2614614"/>
            <a:ext cx="13611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800" b="1" i="1" dirty="0">
                <a:solidFill>
                  <a:schemeClr val="tx1"/>
                </a:solidFill>
              </a:rPr>
              <a:t>Serv. Intens. Conhec. Social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i="1" dirty="0">
                <a:solidFill>
                  <a:schemeClr val="tx1"/>
                </a:solidFill>
              </a:rPr>
              <a:t>Aumentou tamanho até 2010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i="1" dirty="0">
                <a:solidFill>
                  <a:schemeClr val="tx1"/>
                </a:solidFill>
              </a:rPr>
              <a:t>Posição estável</a:t>
            </a:r>
          </a:p>
          <a:p>
            <a:endParaRPr lang="pt-BR" sz="800" i="1" dirty="0">
              <a:solidFill>
                <a:schemeClr val="tx1"/>
              </a:solidFill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xmlns="" id="{C4461E3F-0676-C91C-CD51-4B30561DD622}"/>
              </a:ext>
            </a:extLst>
          </p:cNvPr>
          <p:cNvSpPr/>
          <p:nvPr/>
        </p:nvSpPr>
        <p:spPr>
          <a:xfrm>
            <a:off x="7562629" y="2024901"/>
            <a:ext cx="144000" cy="144000"/>
          </a:xfrm>
          <a:prstGeom prst="ellipse">
            <a:avLst/>
          </a:prstGeom>
          <a:solidFill>
            <a:srgbClr val="AD8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CC2862CF-F0CF-11C7-001C-1C7532A8DFDB}"/>
              </a:ext>
            </a:extLst>
          </p:cNvPr>
          <p:cNvSpPr txBox="1"/>
          <p:nvPr/>
        </p:nvSpPr>
        <p:spPr>
          <a:xfrm>
            <a:off x="7650177" y="1973638"/>
            <a:ext cx="142591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800" b="1" i="1" dirty="0">
                <a:solidFill>
                  <a:schemeClr val="tx1"/>
                </a:solidFill>
              </a:rPr>
              <a:t>Serv. Não Intens. em Conhecimento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i="1" dirty="0">
                <a:solidFill>
                  <a:schemeClr val="tx1"/>
                </a:solidFill>
              </a:rPr>
              <a:t>Aumentou tamanho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i="1" dirty="0">
                <a:solidFill>
                  <a:schemeClr val="tx1"/>
                </a:solidFill>
              </a:rPr>
              <a:t>Posição estável</a:t>
            </a:r>
          </a:p>
          <a:p>
            <a:endParaRPr lang="pt-BR" sz="800" i="1" dirty="0">
              <a:solidFill>
                <a:schemeClr val="tx1"/>
              </a:solidFill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xmlns="" id="{3286CEAE-4B72-EDD3-E15A-4C9924BE21E5}"/>
              </a:ext>
            </a:extLst>
          </p:cNvPr>
          <p:cNvSpPr/>
          <p:nvPr/>
        </p:nvSpPr>
        <p:spPr>
          <a:xfrm>
            <a:off x="7553664" y="3403448"/>
            <a:ext cx="144000" cy="144000"/>
          </a:xfrm>
          <a:prstGeom prst="ellipse">
            <a:avLst/>
          </a:prstGeom>
          <a:solidFill>
            <a:srgbClr val="D12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86E961FC-F1C3-CABA-C650-3D10EA76EB6B}"/>
              </a:ext>
            </a:extLst>
          </p:cNvPr>
          <p:cNvSpPr txBox="1"/>
          <p:nvPr/>
        </p:nvSpPr>
        <p:spPr>
          <a:xfrm>
            <a:off x="7641212" y="3352185"/>
            <a:ext cx="142591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800" b="1" i="1" dirty="0">
                <a:solidFill>
                  <a:schemeClr val="tx1"/>
                </a:solidFill>
              </a:rPr>
              <a:t>Serv. Intens. em Conhec. Tecnologia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i="1" dirty="0">
                <a:solidFill>
                  <a:schemeClr val="tx1"/>
                </a:solidFill>
              </a:rPr>
              <a:t>Aumentou tamanho até 2010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800" i="1" dirty="0">
                <a:solidFill>
                  <a:schemeClr val="tx1"/>
                </a:solidFill>
              </a:rPr>
              <a:t>Posição decrescente</a:t>
            </a:r>
          </a:p>
          <a:p>
            <a:endParaRPr lang="pt-BR" sz="800" i="1" dirty="0">
              <a:solidFill>
                <a:schemeClr val="tx1"/>
              </a:solidFill>
            </a:endParaRPr>
          </a:p>
        </p:txBody>
      </p:sp>
      <p:sp>
        <p:nvSpPr>
          <p:cNvPr id="40" name="Google Shape;220;p28">
            <a:extLst>
              <a:ext uri="{FF2B5EF4-FFF2-40B4-BE49-F238E27FC236}">
                <a16:creationId xmlns:a16="http://schemas.microsoft.com/office/drawing/2014/main" xmlns="" id="{B4B694F4-F106-2D76-76E4-57329C64F3F4}"/>
              </a:ext>
            </a:extLst>
          </p:cNvPr>
          <p:cNvSpPr txBox="1"/>
          <p:nvPr/>
        </p:nvSpPr>
        <p:spPr>
          <a:xfrm>
            <a:off x="7113494" y="66166"/>
            <a:ext cx="2030506" cy="510762"/>
          </a:xfrm>
          <a:prstGeom prst="rect">
            <a:avLst/>
          </a:prstGeom>
          <a:solidFill>
            <a:srgbClr val="02A0EE"/>
          </a:solidFill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Avaliação por quinquênio desde 1985</a:t>
            </a:r>
            <a:endParaRPr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40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2B2F36A2-DD1B-9B23-97CF-302C2CA717F7}"/>
              </a:ext>
            </a:extLst>
          </p:cNvPr>
          <p:cNvSpPr/>
          <p:nvPr/>
        </p:nvSpPr>
        <p:spPr>
          <a:xfrm>
            <a:off x="0" y="4576497"/>
            <a:ext cx="9144000" cy="567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Investimentos Anunciados do Estado de São Paulo</a:t>
            </a:r>
            <a:endParaRPr lang="pt-BR"/>
          </a:p>
        </p:txBody>
      </p:sp>
      <p:pic>
        <p:nvPicPr>
          <p:cNvPr id="4" name="image19.png">
            <a:extLst>
              <a:ext uri="{FF2B5EF4-FFF2-40B4-BE49-F238E27FC236}">
                <a16:creationId xmlns:a16="http://schemas.microsoft.com/office/drawing/2014/main" xmlns="" id="{7C74FE0E-B510-AF24-97E0-BE5641AD8CC4}"/>
              </a:ext>
            </a:extLst>
          </p:cNvPr>
          <p:cNvPicPr/>
          <p:nvPr/>
        </p:nvPicPr>
        <p:blipFill>
          <a:blip r:embed="rId2"/>
          <a:srcRect t="416" b="416"/>
          <a:stretch>
            <a:fillRect/>
          </a:stretch>
        </p:blipFill>
        <p:spPr>
          <a:xfrm>
            <a:off x="645460" y="768724"/>
            <a:ext cx="7516905" cy="4291852"/>
          </a:xfrm>
          <a:prstGeom prst="rect">
            <a:avLst/>
          </a:prstGeom>
          <a:ln/>
        </p:spPr>
      </p:pic>
      <p:sp>
        <p:nvSpPr>
          <p:cNvPr id="6" name="Google Shape;226;p29">
            <a:extLst>
              <a:ext uri="{FF2B5EF4-FFF2-40B4-BE49-F238E27FC236}">
                <a16:creationId xmlns:a16="http://schemas.microsoft.com/office/drawing/2014/main" xmlns="" id="{066043AB-2037-08F4-065B-714066B2C5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353" y="312070"/>
            <a:ext cx="8669100" cy="398423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800" dirty="0"/>
              <a:t>Investimentos Anunciados do Estado de São Paulo </a:t>
            </a:r>
            <a:r>
              <a:rPr lang="pt-BR" sz="1800" dirty="0" err="1"/>
              <a:t>Piesp</a:t>
            </a:r>
            <a:r>
              <a:rPr lang="pt-BR" sz="1800" dirty="0"/>
              <a:t>/Seade (2018 a 2022)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xmlns="" val="2035951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>
            <a:spLocks noGrp="1"/>
          </p:cNvSpPr>
          <p:nvPr>
            <p:ph type="title"/>
          </p:nvPr>
        </p:nvSpPr>
        <p:spPr>
          <a:xfrm>
            <a:off x="474895" y="238648"/>
            <a:ext cx="8669100" cy="649261"/>
          </a:xfrm>
          <a:prstGeom prst="rect">
            <a:avLst/>
          </a:prstGeom>
        </p:spPr>
        <p:txBody>
          <a:bodyPr spcFirstLastPara="1" wrap="square" lIns="79125" tIns="39551" rIns="79125" bIns="39551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000" dirty="0"/>
              <a:t>Indústria por intensidade tecnológica de 1985 a 2020</a:t>
            </a:r>
            <a:endParaRPr sz="2000" dirty="0"/>
          </a:p>
          <a:p>
            <a:pPr>
              <a:lnSpc>
                <a:spcPct val="100000"/>
              </a:lnSpc>
            </a:pPr>
            <a:r>
              <a:rPr lang="pt-BR" sz="1600" b="0" dirty="0"/>
              <a:t>Proporção de empregos em relação ao total por região desde 1985</a:t>
            </a:r>
            <a:endParaRPr sz="2400" b="0" dirty="0"/>
          </a:p>
        </p:txBody>
      </p:sp>
      <p:sp>
        <p:nvSpPr>
          <p:cNvPr id="239" name="Google Shape;239;p31"/>
          <p:cNvSpPr txBox="1"/>
          <p:nvPr/>
        </p:nvSpPr>
        <p:spPr>
          <a:xfrm>
            <a:off x="474900" y="4452751"/>
            <a:ext cx="4584600" cy="53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pt-BR" sz="1100" dirty="0">
                <a:solidFill>
                  <a:srgbClr val="7F7F7F"/>
                </a:solidFill>
              </a:rPr>
              <a:t>Fonte: Elaborado pela FIPE, a partir dos dados da RAIS/MTE.</a:t>
            </a:r>
            <a:endParaRPr sz="1100" dirty="0">
              <a:solidFill>
                <a:srgbClr val="7F7F7F"/>
              </a:solidFill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0212"/>
            <a:ext cx="4479131" cy="304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0673" y="1385944"/>
            <a:ext cx="4394875" cy="32397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0;p28">
            <a:extLst>
              <a:ext uri="{FF2B5EF4-FFF2-40B4-BE49-F238E27FC236}">
                <a16:creationId xmlns:a16="http://schemas.microsoft.com/office/drawing/2014/main" xmlns="" id="{4A6EDD7E-0BC6-574D-211C-800827EB766F}"/>
              </a:ext>
            </a:extLst>
          </p:cNvPr>
          <p:cNvSpPr txBox="1"/>
          <p:nvPr/>
        </p:nvSpPr>
        <p:spPr>
          <a:xfrm>
            <a:off x="1365515" y="1083659"/>
            <a:ext cx="2498272" cy="5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Indústria de transformação</a:t>
            </a:r>
            <a:endParaRPr lang="pt-BR"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Comparação com regiões</a:t>
            </a:r>
            <a:endParaRPr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20;p28">
            <a:extLst>
              <a:ext uri="{FF2B5EF4-FFF2-40B4-BE49-F238E27FC236}">
                <a16:creationId xmlns:a16="http://schemas.microsoft.com/office/drawing/2014/main" xmlns="" id="{AFDD0660-D5A4-31A3-F01D-BF4E88D0ED28}"/>
              </a:ext>
            </a:extLst>
          </p:cNvPr>
          <p:cNvSpPr txBox="1"/>
          <p:nvPr/>
        </p:nvSpPr>
        <p:spPr>
          <a:xfrm>
            <a:off x="5785116" y="1061247"/>
            <a:ext cx="2256225" cy="51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1" rIns="79125" bIns="39551" anchor="t" anchorCtr="0">
            <a:spAutoFit/>
          </a:bodyPr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Comércio e serviços</a:t>
            </a:r>
            <a:endParaRPr lang="pt-BR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Comparação com regiões</a:t>
            </a:r>
            <a:r>
              <a:rPr lang="pt-BR" sz="1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2112</Words>
  <Application>Microsoft Office PowerPoint</Application>
  <PresentationFormat>Apresentação na tela (16:9)</PresentationFormat>
  <Paragraphs>333</Paragraphs>
  <Slides>33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3" baseType="lpstr">
      <vt:lpstr>Arial</vt:lpstr>
      <vt:lpstr>Barlow Semi Condensed</vt:lpstr>
      <vt:lpstr>Calibri</vt:lpstr>
      <vt:lpstr>Times New Roman</vt:lpstr>
      <vt:lpstr>Noto Sans Symbols</vt:lpstr>
      <vt:lpstr>Arial-ItalicMT</vt:lpstr>
      <vt:lpstr>ArialMT</vt:lpstr>
      <vt:lpstr>Libre Franklin</vt:lpstr>
      <vt:lpstr>Libre Franklin Medium</vt:lpstr>
      <vt:lpstr>Tema do Office</vt:lpstr>
      <vt:lpstr>REVISÃO DO MARCO REGULATÓRIO DE POLÍTICA URBANA DO MUNICÍPIO DE SANTO ANDRÉ</vt:lpstr>
      <vt:lpstr>Período 1870-1930 (segunda metade do Ciclo do Café)</vt:lpstr>
      <vt:lpstr>Período 1930-1980 (período Nacional-desenvolvimentismo)</vt:lpstr>
      <vt:lpstr>Período 1980-2000 (período: década perdida, inflação e plano Real)</vt:lpstr>
      <vt:lpstr>Período 2000-2020 (período: desindustrialização, serviços e terciarização)</vt:lpstr>
      <vt:lpstr>Quociente Vocacional – Santo André em relação à RMSP (2000 a 2020)</vt:lpstr>
      <vt:lpstr>Slide 7</vt:lpstr>
      <vt:lpstr>Investimentos Anunciados do Estado de São Paulo Piesp/Seade (2018 a 2022)</vt:lpstr>
      <vt:lpstr>Indústria por intensidade tecnológica de 1985 a 2020 Proporção de empregos em relação ao total por região desde 1985</vt:lpstr>
      <vt:lpstr>Indústria por intensidade tecnológica de 1985 a 2020  Proporção de empregos em relação ao total de 1985</vt:lpstr>
      <vt:lpstr>Serviços por intensidade de conhecimento em 1985 a 2020 Proporção de empregos RAIS em relação ao total de 1985</vt:lpstr>
      <vt:lpstr>Evolução da composição da Receita do Município de Santo André (Finbra / Siconfi / STN)</vt:lpstr>
      <vt:lpstr>Comparação das Receitas Municipais (Santo André e Osasco)</vt:lpstr>
      <vt:lpstr>Análise do emprego RAIS 2020 com agrupamento em função do ISSQN (comparação Santo André x Osasco)</vt:lpstr>
      <vt:lpstr>Análise do emprego RAIS 2020 com agrupamento em função do ISSQN (comparação Santo André x Osasco)</vt:lpstr>
      <vt:lpstr>Síntese do diagnóstico</vt:lpstr>
      <vt:lpstr>Síntese do diagnóstico</vt:lpstr>
      <vt:lpstr>Considerações: Conceito de Cidade dormitório</vt:lpstr>
      <vt:lpstr>Considerações: Cidade dormitório, terceirização, pejotização, ISSQN</vt:lpstr>
      <vt:lpstr>Considerações: Cidade dormitório, terceirização, pejotização, ISSQN</vt:lpstr>
      <vt:lpstr>Apontamentos para debate</vt:lpstr>
      <vt:lpstr>Apontamentos para debate</vt:lpstr>
      <vt:lpstr>Apontamentos para debate</vt:lpstr>
      <vt:lpstr>Apontamentos para debate</vt:lpstr>
      <vt:lpstr>Síntese do diagnóstico</vt:lpstr>
      <vt:lpstr>Síntese do diagnóstico</vt:lpstr>
      <vt:lpstr>Considerações: ZEBT, Industria 4.0, residência do empregado ou PJ?</vt:lpstr>
      <vt:lpstr>Apontamentos para debate</vt:lpstr>
      <vt:lpstr>Apontamentos para debate</vt:lpstr>
      <vt:lpstr>Apontamentos para debate</vt:lpstr>
      <vt:lpstr>Apontamentos para debate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REVISÃO DO MARCO REGULATÓRIO DE POLÍTICA URBANA DO MUNICÍPIO DE SANTO ANDRÉ</dc:title>
  <dc:creator>Silvio Ichihara</dc:creator>
  <cp:lastModifiedBy>FLLFigueiredo</cp:lastModifiedBy>
  <cp:revision>9</cp:revision>
  <dcterms:modified xsi:type="dcterms:W3CDTF">2022-10-20T13:58:51Z</dcterms:modified>
</cp:coreProperties>
</file>