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9" r:id="rId3"/>
    <p:sldId id="275" r:id="rId4"/>
    <p:sldId id="363" r:id="rId5"/>
    <p:sldId id="365" r:id="rId6"/>
    <p:sldId id="379" r:id="rId7"/>
    <p:sldId id="366" r:id="rId8"/>
    <p:sldId id="278" r:id="rId9"/>
    <p:sldId id="284" r:id="rId10"/>
    <p:sldId id="358" r:id="rId11"/>
    <p:sldId id="270" r:id="rId12"/>
    <p:sldId id="272" r:id="rId13"/>
    <p:sldId id="271" r:id="rId14"/>
    <p:sldId id="273" r:id="rId15"/>
    <p:sldId id="34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BAC78-810B-40C9-B42C-577AA64A1B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A241-644C-4C10-8A4B-C9356F56FC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517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9A47E-E6AE-4C4F-8E36-D330628C07A6}" type="slidenum">
              <a:rPr lang="pt-BR"/>
              <a:pPr/>
              <a:t>2</a:t>
            </a:fld>
            <a:endParaRPr lang="pt-BR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071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6AB88-B117-439B-A58B-771DE86CBBED}" type="slidenum">
              <a:rPr lang="pt-BR"/>
              <a:pPr/>
              <a:t>3</a:t>
            </a:fld>
            <a:endParaRPr lang="pt-BR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063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F3B31-F9CA-4F60-BB87-39C2B22DE9DB}" type="slidenum">
              <a:rPr lang="pt-BR"/>
              <a:pPr/>
              <a:t>5</a:t>
            </a:fld>
            <a:endParaRPr lang="pt-BR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736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F3B31-F9CA-4F60-BB87-39C2B22DE9DB}" type="slidenum">
              <a:rPr lang="pt-BR"/>
              <a:pPr/>
              <a:t>6</a:t>
            </a:fld>
            <a:endParaRPr lang="pt-BR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3354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77BF6-D116-4014-A60C-449754E6CEF8}" type="slidenum">
              <a:rPr lang="pt-BR"/>
              <a:pPr/>
              <a:t>7</a:t>
            </a:fld>
            <a:endParaRPr lang="pt-BR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077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1268C-03B6-4291-A479-CD85F10AEC7A}" type="slidenum">
              <a:rPr lang="pt-BR"/>
              <a:pPr/>
              <a:t>8</a:t>
            </a:fld>
            <a:endParaRPr lang="pt-B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601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F8FF7-E714-4F6F-8170-9FC03E9A3853}" type="slidenum">
              <a:rPr lang="pt-BR"/>
              <a:pPr/>
              <a:t>9</a:t>
            </a:fld>
            <a:endParaRPr lang="pt-BR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801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AB62B-E921-45B1-91DC-0AED6E960910}" type="slidenum">
              <a:rPr lang="pt-BR"/>
              <a:pPr/>
              <a:t>15</a:t>
            </a:fld>
            <a:endParaRPr lang="pt-BR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343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095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653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729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959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757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62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576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264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961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711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86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C808-040C-4F17-92BE-7C77539D2924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C2C6-D95F-4FC7-823A-F52DD1DA4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781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jbgoncalves@santoandre.sp.gov.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0319839-12B5-42AB-BA52-B4C61F8A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764704"/>
            <a:ext cx="85689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endParaRPr lang="pt-BR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MACROZONA DE PROTEÇÃO AMBIENTAL</a:t>
            </a:r>
            <a:br>
              <a:rPr lang="pt-BR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SANTO ANDRÉ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 DE PROTEÇÃO E RECUPERAÇÃO DOS MANANCIAIS DA REPRESA BILLINGS</a:t>
            </a:r>
          </a:p>
        </p:txBody>
      </p:sp>
    </p:spTree>
    <p:extLst>
      <p:ext uri="{BB962C8B-B14F-4D97-AF65-F5344CB8AC3E}">
        <p14:creationId xmlns:p14="http://schemas.microsoft.com/office/powerpoint/2010/main" xmlns="" val="28809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05" y="548680"/>
            <a:ext cx="8168544" cy="577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63688" y="97468"/>
            <a:ext cx="5645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800" b="1" dirty="0"/>
              <a:t>Bacia hidrográfica da represa Billings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72399" y="6309320"/>
            <a:ext cx="648073" cy="365125"/>
          </a:xfrm>
        </p:spPr>
        <p:txBody>
          <a:bodyPr/>
          <a:lstStyle/>
          <a:p>
            <a:fld id="{EE56B81E-FD42-4696-A996-892E3BBC8F9B}" type="slidenum">
              <a:rPr lang="pt-BR" sz="1400" smtClean="0">
                <a:latin typeface="Arial Black" panose="020B0A04020102020204" pitchFamily="34" charset="0"/>
              </a:rPr>
              <a:pPr/>
              <a:t>10</a:t>
            </a:fld>
            <a:endParaRPr lang="pt-BR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44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192687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5486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5536" y="1880827"/>
            <a:ext cx="8424936" cy="3240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900" b="1" dirty="0">
                <a:solidFill>
                  <a:srgbClr val="002060"/>
                </a:solidFill>
              </a:rPr>
              <a:t>PONTOS RELEVANTES PARA REVISÃO DO MARCO LEGAL</a:t>
            </a:r>
            <a:r>
              <a:rPr lang="pt-BR" b="1" dirty="0">
                <a:solidFill>
                  <a:srgbClr val="002060"/>
                </a:solidFill>
              </a:rPr>
              <a:t/>
            </a:r>
            <a:br>
              <a:rPr lang="pt-BR" b="1" dirty="0">
                <a:solidFill>
                  <a:srgbClr val="002060"/>
                </a:solidFill>
              </a:rPr>
            </a:br>
            <a:r>
              <a:rPr lang="pt-BR" b="1" dirty="0">
                <a:solidFill>
                  <a:srgbClr val="002060"/>
                </a:solidFill>
              </a:rPr>
              <a:t>NA</a:t>
            </a:r>
            <a:r>
              <a:rPr lang="pt-BR" sz="3100" b="1" dirty="0">
                <a:solidFill>
                  <a:srgbClr val="002060"/>
                </a:solidFill>
              </a:rPr>
              <a:t/>
            </a:r>
            <a:br>
              <a:rPr lang="pt-BR" sz="3100" b="1" dirty="0">
                <a:solidFill>
                  <a:srgbClr val="002060"/>
                </a:solidFill>
              </a:rPr>
            </a:br>
            <a:r>
              <a:rPr lang="pt-BR" sz="3100" b="1" dirty="0">
                <a:solidFill>
                  <a:srgbClr val="002060"/>
                </a:solidFill>
              </a:rPr>
              <a:t>MACROZONA DE PROTEÇÃO AMBIENTAL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20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39552" y="260648"/>
            <a:ext cx="8136904" cy="6408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192687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5486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404664"/>
            <a:ext cx="7848872" cy="592437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Arial"/>
                <a:ea typeface="Calibri"/>
                <a:cs typeface="Times New Roman"/>
              </a:rPr>
              <a:t>PLANO DIRETOR</a:t>
            </a:r>
            <a:endParaRPr lang="pt-BR" sz="24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Avaliar implicações da alteração de área da ZDEC com a criação do Centro Logístico.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endParaRPr lang="pt-BR" sz="20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Avaliar interferência da criação do Centro Logístico nos usos previstos para as Zonas: Turística de Paranapiacaba, de Ocupação Dirigida e de Conservação Ambiental.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romanUcPeriod"/>
              <a:tabLst>
                <a:tab pos="1530350" algn="l"/>
                <a:tab pos="1890395" algn="l"/>
              </a:tabLst>
            </a:pPr>
            <a:endParaRPr lang="pt-BR" sz="20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Avaliar necessidade de manter a Zona Especial de Interesse Ambiental E (depósito de cal da Unipar-</a:t>
            </a:r>
            <a:r>
              <a:rPr lang="pt-BR" sz="20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Indupa</a:t>
            </a:r>
            <a:r>
              <a:rPr lang="pt-BR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endParaRPr lang="pt-BR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Estabelecer os Zoneamentos Urbano e Rural para o Município, atualmente inexistentes nessa legislação.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endParaRPr lang="pt-BR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Estabelecer diretrizes para criação de Serviços Ecossistêmicos.</a:t>
            </a:r>
          </a:p>
        </p:txBody>
      </p:sp>
    </p:spTree>
    <p:extLst>
      <p:ext uri="{BB962C8B-B14F-4D97-AF65-F5344CB8AC3E}">
        <p14:creationId xmlns:p14="http://schemas.microsoft.com/office/powerpoint/2010/main" xmlns="" val="295563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39552" y="260648"/>
            <a:ext cx="8136904" cy="6408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192687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5800" y="499160"/>
            <a:ext cx="7848872" cy="593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Arial"/>
                <a:ea typeface="Calibri"/>
                <a:cs typeface="Times New Roman"/>
              </a:rPr>
              <a:t>LUOPS</a:t>
            </a:r>
            <a:endParaRPr lang="pt-BR" sz="24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effectLst/>
                <a:latin typeface="Arial"/>
                <a:ea typeface="Calibri"/>
                <a:cs typeface="Times New Roman"/>
              </a:rPr>
              <a:t>Avaliar se é necessário rever os parâmetros urbanísticos dos Setores de Ocupação 2 e 8 do Parque América com base no acordo judicial de regularização fundiária de 2018.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latin typeface="Arial"/>
                <a:ea typeface="Calibri"/>
                <a:cs typeface="Times New Roman"/>
              </a:rPr>
              <a:t>Avaliar uso residencial não-conforme na ZDEC e no Setor de Ocupação Turística.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latin typeface="Arial"/>
                <a:ea typeface="Calibri"/>
                <a:cs typeface="Times New Roman"/>
              </a:rPr>
              <a:t>Avaliar a manutenção da faixa de domínio do Rodoanel como Setor de Preservação Ambiental D.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latin typeface="Arial"/>
                <a:ea typeface="Calibri"/>
                <a:cs typeface="Times New Roman"/>
              </a:rPr>
              <a:t>Avaliar se na faixa de domínio do Rodoanel devem ser mantidas diretrizes e normas do Plano de Manejo do Parque do Pedroso.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latin typeface="Arial"/>
                <a:ea typeface="Calibri"/>
                <a:cs typeface="Times New Roman"/>
              </a:rPr>
              <a:t>Avaliar a manutenção do Setor de Preservação Ambiental C no Jd. Riviera.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effectLst/>
                <a:latin typeface="Arial"/>
                <a:ea typeface="Calibri"/>
                <a:cs typeface="Times New Roman"/>
              </a:rPr>
              <a:t>Avaliar se é necessário rever o Plano de Manejo do Parque do Pedroso devido suas implicações com a legislação urbanística</a:t>
            </a:r>
            <a:r>
              <a:rPr lang="pt-BR" sz="2000" b="1" dirty="0">
                <a:latin typeface="Arial"/>
                <a:ea typeface="Calibri"/>
                <a:cs typeface="Times New Roman"/>
              </a:rPr>
              <a:t>.</a:t>
            </a:r>
            <a:endParaRPr lang="pt-BR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48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39552" y="260648"/>
            <a:ext cx="8136904" cy="6408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192687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5486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560152"/>
            <a:ext cx="7848872" cy="415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Arial"/>
                <a:ea typeface="Calibri"/>
                <a:cs typeface="Times New Roman"/>
              </a:rPr>
              <a:t>ZEIPP</a:t>
            </a:r>
            <a:endParaRPr lang="pt-BR" sz="24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effectLst/>
                <a:latin typeface="Arial"/>
                <a:ea typeface="Calibri"/>
                <a:cs typeface="Times New Roman"/>
              </a:rPr>
              <a:t>Está em revisão por equipe da Secretaria de Meio Ambiente.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endParaRPr lang="pt-BR" sz="2000" b="1" dirty="0">
              <a:effectLst/>
              <a:latin typeface="Arial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latin typeface="Arial"/>
                <a:ea typeface="Calibri"/>
                <a:cs typeface="Times New Roman"/>
              </a:rPr>
              <a:t>Avaliar se essa revisão se dará dentro do Marco Regulatório ou fora dele, paralelamente ou não.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endParaRPr lang="pt-BR" sz="2000" b="1" dirty="0">
              <a:effectLst/>
              <a:latin typeface="Arial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effectLst/>
                <a:latin typeface="Arial"/>
                <a:ea typeface="Calibri"/>
                <a:cs typeface="Times New Roman"/>
              </a:rPr>
              <a:t>Legislação bastante complexa, com inúmeros aspectos a debater.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endParaRPr lang="pt-BR" sz="2000" b="1" dirty="0">
              <a:effectLst/>
              <a:latin typeface="Arial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  <a:tabLst>
                <a:tab pos="1530350" algn="l"/>
                <a:tab pos="1890395" algn="l"/>
              </a:tabLst>
            </a:pPr>
            <a:r>
              <a:rPr lang="pt-BR" sz="2000" b="1" dirty="0">
                <a:effectLst/>
                <a:latin typeface="Arial"/>
                <a:ea typeface="Calibri"/>
                <a:cs typeface="Times New Roman"/>
              </a:rPr>
              <a:t>Avaliar se é necessário rever zoneamento, setorização e parâmetros urbanísticos.</a:t>
            </a:r>
          </a:p>
        </p:txBody>
      </p:sp>
    </p:spTree>
    <p:extLst>
      <p:ext uri="{BB962C8B-B14F-4D97-AF65-F5344CB8AC3E}">
        <p14:creationId xmlns:p14="http://schemas.microsoft.com/office/powerpoint/2010/main" xmlns="" val="69036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69900" y="1704256"/>
            <a:ext cx="8204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pt-BR" sz="2000" b="1" dirty="0">
                <a:latin typeface="Arial" charset="0"/>
              </a:rPr>
              <a:t>OBRIGADO PELA ATENÇÃO </a:t>
            </a:r>
            <a:r>
              <a:rPr lang="pt-BR" sz="2400" b="1" dirty="0">
                <a:latin typeface="Arial" charset="0"/>
              </a:rPr>
              <a:t/>
            </a:r>
            <a:br>
              <a:rPr lang="pt-BR" sz="2400" b="1" dirty="0">
                <a:latin typeface="Arial" charset="0"/>
              </a:rPr>
            </a:br>
            <a:r>
              <a:rPr lang="pt-BR" sz="2400" b="1" dirty="0">
                <a:latin typeface="Arial" charset="0"/>
              </a:rPr>
              <a:t/>
            </a:r>
            <a:br>
              <a:rPr lang="pt-BR" sz="2400" b="1" dirty="0">
                <a:latin typeface="Arial" charset="0"/>
              </a:rPr>
            </a:br>
            <a:r>
              <a:rPr lang="pt-BR" sz="2000" b="1" dirty="0">
                <a:latin typeface="Arial" charset="0"/>
              </a:rPr>
              <a:t>Geógrafo Newton José Barros Gonçalves</a:t>
            </a:r>
            <a:r>
              <a:rPr lang="pt-BR" sz="2400" b="1" dirty="0">
                <a:latin typeface="Arial" charset="0"/>
              </a:rPr>
              <a:t/>
            </a:r>
            <a:br>
              <a:rPr lang="pt-BR" sz="2400" b="1" dirty="0">
                <a:latin typeface="Arial" charset="0"/>
              </a:rPr>
            </a:br>
            <a:r>
              <a:rPr lang="pt-BR" sz="1600" b="1" dirty="0">
                <a:latin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njbgoncalves@santoandre.sp.gov.br</a:t>
            </a:r>
            <a:r>
              <a:rPr lang="pt-BR" sz="1600" b="1" dirty="0">
                <a:latin typeface="Arial" charset="0"/>
              </a:rPr>
              <a:t/>
            </a:r>
            <a:br>
              <a:rPr lang="pt-BR" sz="1600" b="1" dirty="0">
                <a:latin typeface="Arial" charset="0"/>
              </a:rPr>
            </a:br>
            <a:r>
              <a:rPr lang="pt-BR" sz="1600" b="1" dirty="0">
                <a:latin typeface="Arial" charset="0"/>
              </a:rPr>
              <a:t>Departamento de Gestão de Paranapiacaba e Parque Andreense</a:t>
            </a:r>
          </a:p>
          <a:p>
            <a:pPr algn="ctr"/>
            <a:r>
              <a:rPr lang="pt-BR" sz="1600" b="1" dirty="0">
                <a:latin typeface="Arial" charset="0"/>
              </a:rPr>
              <a:t>(11)4439-5029</a:t>
            </a:r>
          </a:p>
          <a:p>
            <a:pPr algn="ctr"/>
            <a:endParaRPr lang="pt-BR" sz="2000" b="1" dirty="0">
              <a:latin typeface="Arial" charset="0"/>
            </a:endParaRPr>
          </a:p>
          <a:p>
            <a:pPr algn="ctr"/>
            <a:endParaRPr lang="pt-BR" sz="2000" b="1" dirty="0">
              <a:latin typeface="Arial" charset="0"/>
            </a:endParaRPr>
          </a:p>
          <a:p>
            <a:pPr algn="ctr"/>
            <a:r>
              <a:rPr lang="pt-BR" sz="2400" b="1" dirty="0">
                <a:latin typeface="Arial" charset="0"/>
              </a:rPr>
              <a:t>Secretaria de Meio Ambiente </a:t>
            </a:r>
          </a:p>
          <a:p>
            <a:pPr algn="ctr"/>
            <a:r>
              <a:rPr lang="pt-BR" sz="2000" b="1" dirty="0">
                <a:latin typeface="Arial" charset="0"/>
              </a:rPr>
              <a:t/>
            </a:r>
            <a:br>
              <a:rPr lang="pt-BR" sz="2000" b="1" dirty="0">
                <a:latin typeface="Arial" charset="0"/>
              </a:rPr>
            </a:br>
            <a:r>
              <a:rPr lang="pt-BR" sz="1400" b="1" dirty="0">
                <a:latin typeface="Arial" charset="0"/>
              </a:rPr>
              <a:t>Fevereiro de 2022</a:t>
            </a: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3195"/>
            <a:ext cx="9810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4" name="Picture 4" descr="logobilin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858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244408" y="6342062"/>
            <a:ext cx="648072" cy="365125"/>
          </a:xfrm>
        </p:spPr>
        <p:txBody>
          <a:bodyPr/>
          <a:lstStyle/>
          <a:p>
            <a:fld id="{EE56B81E-FD42-4696-A996-892E3BBC8F9B}" type="slidenum">
              <a:rPr lang="pt-BR" sz="1400" smtClean="0">
                <a:latin typeface="Arial Black" panose="020B0A04020102020204" pitchFamily="34" charset="0"/>
              </a:rPr>
              <a:pPr/>
              <a:t>15</a:t>
            </a:fld>
            <a:endParaRPr lang="pt-BR" sz="1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23528" y="44996"/>
            <a:ext cx="8496944" cy="6477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Macrozoneamento do Município de Santo André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49A47A1A-7B39-4F4B-9201-CD8D08D98256}"/>
              </a:ext>
            </a:extLst>
          </p:cNvPr>
          <p:cNvGrpSpPr/>
          <p:nvPr/>
        </p:nvGrpSpPr>
        <p:grpSpPr>
          <a:xfrm>
            <a:off x="2299935" y="745976"/>
            <a:ext cx="6664553" cy="4267200"/>
            <a:chOff x="2342001" y="654050"/>
            <a:chExt cx="6664553" cy="4267200"/>
          </a:xfrm>
        </p:grpSpPr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2342001" y="654050"/>
            <a:ext cx="6386513" cy="4267200"/>
          </p:xfrm>
          <a:graphic>
            <a:graphicData uri="http://schemas.openxmlformats.org/presentationml/2006/ole">
              <p:oleObj spid="_x0000_s1032" name="CorelDRAW" r:id="rId4" imgW="27765375" imgH="18240375" progId="">
                <p:embed/>
              </p:oleObj>
            </a:graphicData>
          </a:graphic>
        </p:graphicFrame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5248481" y="1080500"/>
              <a:ext cx="2736850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>
                  <a:latin typeface="Arial" charset="0"/>
                </a:rPr>
                <a:t>Macrozona</a:t>
              </a:r>
              <a:r>
                <a:rPr lang="pt-BR" sz="1800" b="1" dirty="0">
                  <a:latin typeface="Arial" charset="0"/>
                </a:rPr>
                <a:t> </a:t>
              </a:r>
              <a:r>
                <a:rPr lang="pt-BR" sz="1800" dirty="0">
                  <a:latin typeface="Arial" charset="0"/>
                </a:rPr>
                <a:t>Urbana</a:t>
              </a: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5263229" y="1440862"/>
              <a:ext cx="37433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>
                  <a:latin typeface="Arial" charset="0"/>
                </a:rPr>
                <a:t>Macrozona de Proteção Ambiental</a:t>
              </a: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5248481" y="1801225"/>
              <a:ext cx="37433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>
                  <a:latin typeface="Arial" charset="0"/>
                </a:rPr>
                <a:t>Reservatório Billings</a:t>
              </a:r>
            </a:p>
          </p:txBody>
        </p:sp>
      </p:grpSp>
      <p:graphicFrame>
        <p:nvGraphicFramePr>
          <p:cNvPr id="823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4189606"/>
              </p:ext>
            </p:extLst>
          </p:nvPr>
        </p:nvGraphicFramePr>
        <p:xfrm>
          <a:off x="250825" y="4524458"/>
          <a:ext cx="3168650" cy="2000886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MACROZONA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Urbana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Proteção Ambiental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174,38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46504" y="6364287"/>
            <a:ext cx="401960" cy="365125"/>
          </a:xfrm>
        </p:spPr>
        <p:txBody>
          <a:bodyPr/>
          <a:lstStyle/>
          <a:p>
            <a:fld id="{EE56B81E-FD42-4696-A996-892E3BBC8F9B}" type="slidenum">
              <a:rPr lang="pt-BR" sz="1400" smtClean="0">
                <a:latin typeface="Arial Black" panose="020B0A04020102020204" pitchFamily="34" charset="0"/>
              </a:rPr>
              <a:pPr/>
              <a:t>2</a:t>
            </a:fld>
            <a:endParaRPr lang="pt-BR" sz="1400" dirty="0">
              <a:latin typeface="Arial Black" panose="020B0A040201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225D1D9-DFC9-48C2-842E-2192A74848FB}"/>
              </a:ext>
            </a:extLst>
          </p:cNvPr>
          <p:cNvSpPr/>
          <p:nvPr/>
        </p:nvSpPr>
        <p:spPr>
          <a:xfrm>
            <a:off x="4788024" y="2189526"/>
            <a:ext cx="3960440" cy="58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620031" y="117004"/>
            <a:ext cx="5832289" cy="6477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Macrozona de Proteção Ambiental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388" y="1052736"/>
            <a:ext cx="885825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400" b="1" dirty="0"/>
              <a:t>De acordo com o Plano Diretor Municipal,</a:t>
            </a:r>
          </a:p>
          <a:p>
            <a:pPr algn="ctr"/>
            <a:r>
              <a:rPr lang="pt-BR" sz="2400" b="1" dirty="0"/>
              <a:t>lei nº 8.696/2004:</a:t>
            </a:r>
          </a:p>
          <a:p>
            <a:endParaRPr lang="pt-BR" sz="2400" b="1" dirty="0"/>
          </a:p>
          <a:p>
            <a:pPr>
              <a:buFontTx/>
              <a:buAutoNum type="arabicPeriod"/>
            </a:pPr>
            <a:r>
              <a:rPr lang="pt-BR" sz="2400" b="1" dirty="0"/>
              <a:t>Compreende as sub-bacias hidrográficas dos rios:</a:t>
            </a:r>
          </a:p>
          <a:p>
            <a:pPr lvl="1">
              <a:buFontTx/>
              <a:buChar char="•"/>
            </a:pPr>
            <a:r>
              <a:rPr lang="pt-BR" sz="2400" b="1" dirty="0"/>
              <a:t>Grande,</a:t>
            </a:r>
          </a:p>
          <a:p>
            <a:pPr lvl="1">
              <a:buFontTx/>
              <a:buChar char="•"/>
            </a:pPr>
            <a:r>
              <a:rPr lang="pt-BR" sz="2400" b="1" dirty="0"/>
              <a:t>Pequeno e</a:t>
            </a:r>
          </a:p>
          <a:p>
            <a:pPr lvl="1">
              <a:buFontTx/>
              <a:buChar char="•"/>
            </a:pPr>
            <a:r>
              <a:rPr lang="pt-BR" sz="2400" b="1" dirty="0"/>
              <a:t>Mogi.</a:t>
            </a:r>
          </a:p>
          <a:p>
            <a:pPr>
              <a:buFontTx/>
              <a:buAutoNum type="arabicPeriod"/>
            </a:pPr>
            <a:endParaRPr lang="pt-BR" sz="2400" b="1" dirty="0"/>
          </a:p>
          <a:p>
            <a:pPr>
              <a:buFontTx/>
              <a:buAutoNum type="arabicPeriod"/>
            </a:pPr>
            <a:r>
              <a:rPr lang="pt-BR" sz="2400" b="1" dirty="0"/>
              <a:t>Está subdividida em cinco Zonas.</a:t>
            </a:r>
          </a:p>
          <a:p>
            <a:pPr>
              <a:buFontTx/>
              <a:buAutoNum type="arabicPeriod"/>
            </a:pPr>
            <a:endParaRPr lang="pt-BR" sz="2400" b="1" dirty="0"/>
          </a:p>
          <a:p>
            <a:pPr>
              <a:buFontTx/>
              <a:buAutoNum type="arabicPeriod"/>
            </a:pPr>
            <a:r>
              <a:rPr lang="pt-BR" sz="2400" b="1" dirty="0"/>
              <a:t>Seus principais objetivos são garantir:</a:t>
            </a:r>
          </a:p>
          <a:p>
            <a:pPr lvl="1">
              <a:buFontTx/>
              <a:buChar char="•"/>
            </a:pPr>
            <a:r>
              <a:rPr lang="pt-BR" sz="2400" b="1" dirty="0"/>
              <a:t>a produção de água e</a:t>
            </a:r>
          </a:p>
          <a:p>
            <a:pPr lvl="1">
              <a:buFontTx/>
              <a:buChar char="•"/>
            </a:pPr>
            <a:r>
              <a:rPr lang="pt-BR" sz="2400" b="1" dirty="0"/>
              <a:t>a proteção dos recursos naturais.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244408" y="6362885"/>
            <a:ext cx="475402" cy="365125"/>
          </a:xfrm>
        </p:spPr>
        <p:txBody>
          <a:bodyPr/>
          <a:lstStyle/>
          <a:p>
            <a:fld id="{EE56B81E-FD42-4696-A996-892E3BBC8F9B}" type="slidenum">
              <a:rPr lang="pt-BR" sz="1400" smtClean="0">
                <a:latin typeface="Arial Black" panose="020B0A04020102020204" pitchFamily="34" charset="0"/>
              </a:rPr>
              <a:pPr/>
              <a:t>3</a:t>
            </a:fld>
            <a:endParaRPr lang="pt-BR" sz="1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2" name="Picture 4" descr="Bacias Hidrografi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88" y="548680"/>
            <a:ext cx="8513762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251520" y="117793"/>
            <a:ext cx="86557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200" b="1" dirty="0">
                <a:latin typeface="Arial" charset="0"/>
              </a:rPr>
              <a:t>Sub-bacias hidrográficas da Macrozona de Proteção Ambiental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88424" y="6232227"/>
            <a:ext cx="432048" cy="365125"/>
          </a:xfrm>
        </p:spPr>
        <p:txBody>
          <a:bodyPr/>
          <a:lstStyle/>
          <a:p>
            <a:fld id="{EE56B81E-FD42-4696-A996-892E3BBC8F9B}" type="slidenum">
              <a:rPr lang="pt-BR" sz="1400" smtClean="0">
                <a:latin typeface="Arial Black" panose="020B0A04020102020204" pitchFamily="34" charset="0"/>
              </a:rPr>
              <a:pPr/>
              <a:t>4</a:t>
            </a:fld>
            <a:endParaRPr lang="pt-BR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28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460432" y="6270726"/>
            <a:ext cx="401960" cy="365125"/>
          </a:xfrm>
        </p:spPr>
        <p:txBody>
          <a:bodyPr/>
          <a:lstStyle/>
          <a:p>
            <a:fld id="{E45649C6-B80E-4590-AABA-D3FA896C0061}" type="slidenum">
              <a:rPr lang="pt-BR" sz="1400" smtClean="0">
                <a:latin typeface="Arial Black" panose="020B0A04020102020204" pitchFamily="34" charset="0"/>
              </a:rPr>
              <a:pPr/>
              <a:t>5</a:t>
            </a:fld>
            <a:endParaRPr lang="pt-BR" sz="1400" dirty="0">
              <a:latin typeface="Arial Black" panose="020B0A04020102020204" pitchFamily="34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3712" y="115540"/>
            <a:ext cx="5616575" cy="86518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População de Santo André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(projeção 2020)</a:t>
            </a:r>
          </a:p>
        </p:txBody>
      </p:sp>
      <p:graphicFrame>
        <p:nvGraphicFramePr>
          <p:cNvPr id="27799" name="Group 15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364774118"/>
              </p:ext>
            </p:extLst>
          </p:nvPr>
        </p:nvGraphicFramePr>
        <p:xfrm>
          <a:off x="611560" y="1052735"/>
          <a:ext cx="7992888" cy="4176465"/>
        </p:xfrm>
        <a:graphic>
          <a:graphicData uri="http://schemas.openxmlformats.org/drawingml/2006/table">
            <a:tbl>
              <a:tblPr/>
              <a:tblGrid>
                <a:gridCol w="2607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6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2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2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94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MACROZONA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Área 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94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(km²)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Urbana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693.448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8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Proteção Ambiental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107,93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61,90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30.441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941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174,38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723.889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11560" y="5273776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Fonte: SIGA.</a:t>
            </a:r>
          </a:p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Elaboração: Depto. de Desenvolvimento e Projetos Urbanos.</a:t>
            </a:r>
          </a:p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Unidade de Planejamento e Assuntos Estratégicos - Prefeitura de Santo André.</a:t>
            </a:r>
          </a:p>
        </p:txBody>
      </p:sp>
    </p:spTree>
    <p:extLst>
      <p:ext uri="{BB962C8B-B14F-4D97-AF65-F5344CB8AC3E}">
        <p14:creationId xmlns:p14="http://schemas.microsoft.com/office/powerpoint/2010/main" xmlns="" val="236379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525016" cy="365125"/>
          </a:xfrm>
        </p:spPr>
        <p:txBody>
          <a:bodyPr/>
          <a:lstStyle/>
          <a:p>
            <a:fld id="{E45649C6-B80E-4590-AABA-D3FA896C0061}" type="slidenum">
              <a:rPr lang="pt-BR" sz="1400" smtClean="0">
                <a:latin typeface="Arial Black" panose="020B0A04020102020204" pitchFamily="34" charset="0"/>
              </a:rPr>
              <a:pPr/>
              <a:t>6</a:t>
            </a:fld>
            <a:endParaRPr lang="pt-BR" sz="1400" dirty="0">
              <a:latin typeface="Arial Black" panose="020B0A04020102020204" pitchFamily="34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3737" y="115540"/>
            <a:ext cx="5616575" cy="86518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chemeClr val="tx1"/>
                </a:solidFill>
              </a:rPr>
              <a:t>População de Santo André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chemeClr val="tx1"/>
                </a:solidFill>
              </a:rPr>
              <a:t>(projeção 2020)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5796008"/>
              </p:ext>
            </p:extLst>
          </p:nvPr>
        </p:nvGraphicFramePr>
        <p:xfrm>
          <a:off x="395536" y="1268761"/>
          <a:ext cx="8352928" cy="396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5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6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04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26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95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6470">
                <a:tc rowSpan="2"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Área 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04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km²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808"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Macrozona Urbana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66,45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38,10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693.448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95,80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7059">
                <a:tc row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Macrozona de Proteção Ambiental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APRM -</a:t>
                      </a:r>
                      <a:b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Pq. Miami, Jd. Riviera, RBC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107,93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61,90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24.042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3,32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8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APRM - Paranapiacaba e Pq.  Andreense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6.399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7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174,38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28.358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C7BD152-CB45-4691-8636-E3D84D923E10}"/>
              </a:ext>
            </a:extLst>
          </p:cNvPr>
          <p:cNvSpPr txBox="1"/>
          <p:nvPr/>
        </p:nvSpPr>
        <p:spPr>
          <a:xfrm>
            <a:off x="467544" y="5301208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Fonte: SIGA.</a:t>
            </a:r>
          </a:p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Elaboração: Depto. de Desenvolvimento e Projetos Urbanos.</a:t>
            </a:r>
          </a:p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Unidade de Planejamento e Assuntos Estratégicos - Prefeitura de Santo André.</a:t>
            </a:r>
          </a:p>
        </p:txBody>
      </p:sp>
    </p:spTree>
    <p:extLst>
      <p:ext uri="{BB962C8B-B14F-4D97-AF65-F5344CB8AC3E}">
        <p14:creationId xmlns:p14="http://schemas.microsoft.com/office/powerpoint/2010/main" xmlns="" val="59937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Foto aér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47" y="742950"/>
            <a:ext cx="8480425" cy="599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AutoShape 3"/>
          <p:cNvSpPr>
            <a:spLocks noChangeArrowheads="1"/>
          </p:cNvSpPr>
          <p:nvPr/>
        </p:nvSpPr>
        <p:spPr bwMode="auto">
          <a:xfrm>
            <a:off x="1475656" y="72007"/>
            <a:ext cx="6264696" cy="836713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pt-BR" sz="2800" b="1" dirty="0"/>
              <a:t>Distribuição da ocupação na</a:t>
            </a:r>
          </a:p>
          <a:p>
            <a:pPr algn="ctr"/>
            <a:r>
              <a:rPr lang="pt-BR" sz="2800" b="1" dirty="0"/>
              <a:t>Macrozona de Proteção Ambiental</a:t>
            </a:r>
          </a:p>
        </p:txBody>
      </p:sp>
      <p:graphicFrame>
        <p:nvGraphicFramePr>
          <p:cNvPr id="156799" name="Group 127"/>
          <p:cNvGraphicFramePr>
            <a:graphicFrameLocks noGrp="1"/>
          </p:cNvGraphicFramePr>
          <p:nvPr/>
        </p:nvGraphicFramePr>
        <p:xfrm>
          <a:off x="611560" y="4365104"/>
          <a:ext cx="2665412" cy="109728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MACROZONA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Área 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Ocupação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Unid. Conserv.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16416" y="6088211"/>
            <a:ext cx="561375" cy="365125"/>
          </a:xfrm>
        </p:spPr>
        <p:txBody>
          <a:bodyPr/>
          <a:lstStyle/>
          <a:p>
            <a:fld id="{EE56B81E-FD42-4696-A996-892E3BBC8F9B}" type="slidenum">
              <a:rPr lang="pt-BR" sz="1400" smtClean="0">
                <a:latin typeface="Arial Black" panose="020B0A04020102020204" pitchFamily="34" charset="0"/>
              </a:rPr>
              <a:pPr/>
              <a:t>7</a:t>
            </a:fld>
            <a:endParaRPr lang="pt-BR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00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76672"/>
            <a:ext cx="8775099" cy="6192688"/>
            <a:chOff x="179512" y="476672"/>
            <a:chExt cx="8775099" cy="619268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512" y="476672"/>
              <a:ext cx="8775099" cy="6192688"/>
            </a:xfrm>
            <a:prstGeom prst="rect">
              <a:avLst/>
            </a:prstGeom>
          </p:spPr>
        </p:pic>
        <p:grpSp>
          <p:nvGrpSpPr>
            <p:cNvPr id="4" name="Grupo 3"/>
            <p:cNvGrpSpPr/>
            <p:nvPr/>
          </p:nvGrpSpPr>
          <p:grpSpPr>
            <a:xfrm>
              <a:off x="4572000" y="476672"/>
              <a:ext cx="4382611" cy="3168352"/>
              <a:chOff x="4572000" y="476672"/>
              <a:chExt cx="4382611" cy="3168352"/>
            </a:xfrm>
          </p:grpSpPr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4716016" y="2294062"/>
                <a:ext cx="1656184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400" b="1" dirty="0">
                    <a:solidFill>
                      <a:srgbClr val="000000"/>
                    </a:solidFill>
                    <a:latin typeface="Arial" charset="0"/>
                  </a:rPr>
                  <a:t>MACROZONA DE PROTEÇÃO AMBIENTAL</a:t>
                </a:r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flipV="1">
                <a:off x="4757464" y="2179464"/>
                <a:ext cx="412859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auto">
              <a:xfrm>
                <a:off x="6372200" y="1124053"/>
                <a:ext cx="2009800" cy="203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 dirty="0">
                    <a:solidFill>
                      <a:srgbClr val="000000"/>
                    </a:solidFill>
                    <a:latin typeface="Arial" charset="0"/>
                  </a:rPr>
                  <a:t>Zona de Qualificação Urbana</a:t>
                </a:r>
              </a:p>
            </p:txBody>
          </p:sp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6372200" y="1324527"/>
                <a:ext cx="2153816" cy="202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 dirty="0">
                    <a:solidFill>
                      <a:srgbClr val="000000"/>
                    </a:solidFill>
                    <a:latin typeface="Arial" charset="0"/>
                  </a:rPr>
                  <a:t>Zona de Reestruturação Urbana</a:t>
                </a:r>
              </a:p>
            </p:txBody>
          </p:sp>
          <p:sp>
            <p:nvSpPr>
              <p:cNvPr id="24" name="Text Box 31"/>
              <p:cNvSpPr txBox="1">
                <a:spLocks noChangeArrowheads="1"/>
              </p:cNvSpPr>
              <p:nvPr/>
            </p:nvSpPr>
            <p:spPr bwMode="auto">
              <a:xfrm>
                <a:off x="6372200" y="1548302"/>
                <a:ext cx="2009800" cy="202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 dirty="0">
                    <a:solidFill>
                      <a:srgbClr val="000000"/>
                    </a:solidFill>
                    <a:latin typeface="Arial" charset="0"/>
                  </a:rPr>
                  <a:t>Zona de Recuperação Urbana</a:t>
                </a:r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6372200" y="1795227"/>
                <a:ext cx="2153816" cy="202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 dirty="0">
                    <a:solidFill>
                      <a:srgbClr val="000000"/>
                    </a:solidFill>
                    <a:latin typeface="Arial" charset="0"/>
                  </a:rPr>
                  <a:t>Zona Exclusivamente Industrial</a:t>
                </a:r>
              </a:p>
            </p:txBody>
          </p:sp>
          <p:sp>
            <p:nvSpPr>
              <p:cNvPr id="26" name="Text Box 33"/>
              <p:cNvSpPr txBox="1">
                <a:spLocks noChangeArrowheads="1"/>
              </p:cNvSpPr>
              <p:nvPr/>
            </p:nvSpPr>
            <p:spPr bwMode="auto">
              <a:xfrm>
                <a:off x="6372200" y="2362859"/>
                <a:ext cx="2513856" cy="202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 dirty="0">
                    <a:solidFill>
                      <a:srgbClr val="000000"/>
                    </a:solidFill>
                    <a:latin typeface="Arial" charset="0"/>
                  </a:rPr>
                  <a:t>Zona de Des. Econômico Compatível</a:t>
                </a:r>
              </a:p>
            </p:txBody>
          </p:sp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6372200" y="2578883"/>
                <a:ext cx="2153816" cy="202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 dirty="0">
                    <a:solidFill>
                      <a:srgbClr val="000000"/>
                    </a:solidFill>
                    <a:latin typeface="Arial" charset="0"/>
                  </a:rPr>
                  <a:t>Zona de Recuperação Ambiental</a:t>
                </a:r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6372200" y="2866915"/>
                <a:ext cx="2153816" cy="202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 dirty="0">
                    <a:solidFill>
                      <a:srgbClr val="000000"/>
                    </a:solidFill>
                    <a:latin typeface="Arial" charset="0"/>
                  </a:rPr>
                  <a:t>Zona de Conservação Ambiental</a:t>
                </a:r>
              </a:p>
            </p:txBody>
          </p:sp>
          <p:sp>
            <p:nvSpPr>
              <p:cNvPr id="29" name="Text Box 36"/>
              <p:cNvSpPr txBox="1">
                <a:spLocks noChangeArrowheads="1"/>
              </p:cNvSpPr>
              <p:nvPr/>
            </p:nvSpPr>
            <p:spPr bwMode="auto">
              <a:xfrm>
                <a:off x="6372200" y="3110771"/>
                <a:ext cx="200980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 dirty="0">
                    <a:solidFill>
                      <a:srgbClr val="000000"/>
                    </a:solidFill>
                    <a:latin typeface="Arial" charset="0"/>
                  </a:rPr>
                  <a:t>Zona de Ocupação Dirigida</a:t>
                </a:r>
              </a:p>
            </p:txBody>
          </p:sp>
          <p:sp>
            <p:nvSpPr>
              <p:cNvPr id="31" name="Text Box 38"/>
              <p:cNvSpPr txBox="1">
                <a:spLocks noChangeArrowheads="1"/>
              </p:cNvSpPr>
              <p:nvPr/>
            </p:nvSpPr>
            <p:spPr bwMode="auto">
              <a:xfrm>
                <a:off x="6372200" y="3369528"/>
                <a:ext cx="2297832" cy="203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 dirty="0">
                    <a:solidFill>
                      <a:srgbClr val="000000"/>
                    </a:solidFill>
                    <a:latin typeface="Arial" charset="0"/>
                  </a:rPr>
                  <a:t>Zona Turística de Paranapiacaba</a:t>
                </a:r>
              </a:p>
            </p:txBody>
          </p:sp>
          <p:sp>
            <p:nvSpPr>
              <p:cNvPr id="32" name="Rectangle 39"/>
              <p:cNvSpPr>
                <a:spLocks noChangeArrowheads="1"/>
              </p:cNvSpPr>
              <p:nvPr/>
            </p:nvSpPr>
            <p:spPr bwMode="auto">
              <a:xfrm>
                <a:off x="4572000" y="476672"/>
                <a:ext cx="3816424" cy="432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pt-BR" sz="2200" b="1" dirty="0">
                    <a:solidFill>
                      <a:srgbClr val="000000"/>
                    </a:solidFill>
                    <a:latin typeface="Arial" charset="0"/>
                  </a:rPr>
                  <a:t>ZONEAMENTO MUNICIPAL</a:t>
                </a:r>
              </a:p>
            </p:txBody>
          </p:sp>
          <p:sp>
            <p:nvSpPr>
              <p:cNvPr id="35" name="Text Box 26"/>
              <p:cNvSpPr txBox="1">
                <a:spLocks noChangeArrowheads="1"/>
              </p:cNvSpPr>
              <p:nvPr/>
            </p:nvSpPr>
            <p:spPr bwMode="auto">
              <a:xfrm>
                <a:off x="4799856" y="1271885"/>
                <a:ext cx="1356320" cy="630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400" b="1" dirty="0">
                    <a:solidFill>
                      <a:srgbClr val="000000"/>
                    </a:solidFill>
                    <a:latin typeface="Arial" charset="0"/>
                  </a:rPr>
                  <a:t>MACROZONA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pt-BR" sz="1400" b="1" dirty="0">
                    <a:solidFill>
                      <a:srgbClr val="000000"/>
                    </a:solidFill>
                    <a:latin typeface="Arial" charset="0"/>
                  </a:rPr>
                  <a:t>URBANA</a:t>
                </a:r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 flipV="1">
                <a:off x="4757464" y="1052736"/>
                <a:ext cx="4197147" cy="79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>
                <a:off x="4757464" y="3645024"/>
                <a:ext cx="412859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382000" y="6336459"/>
            <a:ext cx="336376" cy="365125"/>
          </a:xfrm>
        </p:spPr>
        <p:txBody>
          <a:bodyPr/>
          <a:lstStyle/>
          <a:p>
            <a:fld id="{EE56B81E-FD42-4696-A996-892E3BBC8F9B}" type="slidenum">
              <a:rPr lang="pt-BR" sz="1400" smtClean="0">
                <a:latin typeface="Arial Black" panose="020B0A04020102020204" pitchFamily="34" charset="0"/>
              </a:rPr>
              <a:pPr/>
              <a:t>8</a:t>
            </a:fld>
            <a:endParaRPr lang="pt-BR" sz="1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466725" y="1617762"/>
            <a:ext cx="813752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2800" b="1" dirty="0">
                <a:latin typeface="Arial" charset="0"/>
              </a:rPr>
              <a:t>Cerca de 53% do território andreense (97 km²):</a:t>
            </a:r>
          </a:p>
          <a:p>
            <a:pPr lvl="1">
              <a:buFontTx/>
              <a:buChar char="•"/>
            </a:pPr>
            <a:r>
              <a:rPr lang="pt-BR" sz="2800" b="1" dirty="0">
                <a:latin typeface="Arial" charset="0"/>
              </a:rPr>
              <a:t>está na bacia do Reservatório Billings.</a:t>
            </a:r>
          </a:p>
          <a:p>
            <a:endParaRPr lang="pt-BR" sz="2800" b="1" dirty="0">
              <a:latin typeface="Arial" charset="0"/>
            </a:endParaRPr>
          </a:p>
          <a:p>
            <a:r>
              <a:rPr lang="pt-BR" sz="2800" b="1" dirty="0">
                <a:latin typeface="Arial" charset="0"/>
              </a:rPr>
              <a:t>Área total da bacia do rio Grande:</a:t>
            </a:r>
          </a:p>
          <a:p>
            <a:pPr lvl="1">
              <a:buFontTx/>
              <a:buChar char="•"/>
            </a:pPr>
            <a:r>
              <a:rPr lang="pt-BR" sz="2800" b="1" dirty="0">
                <a:latin typeface="Arial" charset="0"/>
              </a:rPr>
              <a:t>193 Km² - (37% em Santo André).</a:t>
            </a:r>
          </a:p>
          <a:p>
            <a:endParaRPr lang="pt-BR" sz="2800" b="1" dirty="0">
              <a:latin typeface="Arial" charset="0"/>
            </a:endParaRPr>
          </a:p>
          <a:p>
            <a:r>
              <a:rPr lang="pt-BR" sz="2800" b="1" dirty="0">
                <a:latin typeface="Arial" charset="0"/>
              </a:rPr>
              <a:t>Área total da bacia do rio Pequeno :</a:t>
            </a:r>
          </a:p>
          <a:p>
            <a:pPr lvl="1">
              <a:buFontTx/>
              <a:buChar char="•"/>
            </a:pPr>
            <a:r>
              <a:rPr lang="pt-BR" sz="2800" b="1" dirty="0">
                <a:latin typeface="Arial" charset="0"/>
              </a:rPr>
              <a:t>38,4 Km² - (66% em Santo André).</a:t>
            </a:r>
          </a:p>
        </p:txBody>
      </p:sp>
      <p:sp>
        <p:nvSpPr>
          <p:cNvPr id="120875" name="Text Box 43"/>
          <p:cNvSpPr txBox="1">
            <a:spLocks noChangeArrowheads="1"/>
          </p:cNvSpPr>
          <p:nvPr/>
        </p:nvSpPr>
        <p:spPr bwMode="auto">
          <a:xfrm>
            <a:off x="1749112" y="204024"/>
            <a:ext cx="5645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800" b="1" dirty="0"/>
              <a:t>Bacia hidrográfica da represa Billings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EE56B81E-FD42-4696-A996-892E3BBC8F9B}" type="slidenum">
              <a:rPr lang="pt-BR" sz="1400" smtClean="0">
                <a:latin typeface="Arial Black" panose="020B0A04020102020204" pitchFamily="34" charset="0"/>
              </a:rPr>
              <a:pPr/>
              <a:t>9</a:t>
            </a:fld>
            <a:endParaRPr lang="pt-BR" sz="1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636</Words>
  <Application>Microsoft Office PowerPoint</Application>
  <PresentationFormat>Apresentação na tela (4:3)</PresentationFormat>
  <Paragraphs>183</Paragraphs>
  <Slides>15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Tema do Office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</vt:lpstr>
      <vt:lpstr> </vt:lpstr>
      <vt:lpstr> </vt:lpstr>
      <vt:lpstr> 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PONTOS ESTRUTURAIS PARA REVISÃO DO MARCO LEGAL  DDPU / DEZ 2021</dc:title>
  <dc:creator>Rodrigues Neto, Belmiro dos Santos</dc:creator>
  <cp:lastModifiedBy>FLLFigueiredo</cp:lastModifiedBy>
  <cp:revision>55</cp:revision>
  <dcterms:created xsi:type="dcterms:W3CDTF">2022-01-27T14:02:15Z</dcterms:created>
  <dcterms:modified xsi:type="dcterms:W3CDTF">2022-02-15T15:36:51Z</dcterms:modified>
</cp:coreProperties>
</file>